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7" r:id="rId5"/>
    <p:sldId id="266" r:id="rId6"/>
    <p:sldId id="265" r:id="rId7"/>
    <p:sldId id="259" r:id="rId8"/>
    <p:sldId id="258" r:id="rId9"/>
    <p:sldId id="261" r:id="rId10"/>
    <p:sldId id="262" r:id="rId11"/>
    <p:sldId id="263" r:id="rId12"/>
    <p:sldId id="264"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0" autoAdjust="0"/>
    <p:restoredTop sz="94660"/>
  </p:normalViewPr>
  <p:slideViewPr>
    <p:cSldViewPr snapToGrid="0">
      <p:cViewPr>
        <p:scale>
          <a:sx n="95" d="100"/>
          <a:sy n="95" d="100"/>
        </p:scale>
        <p:origin x="10" y="26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taeerc1\Documents\Stima%20Mercato%20Italia%20fino%20al%20203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taeerc1\Documents\Stima%20Mercato%20Italia%20fino%20al%20203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72539196121163E-2"/>
          <c:y val="3.0260342559387761E-2"/>
          <c:w val="0.87886025779121191"/>
          <c:h val="0.91236256956024409"/>
        </c:manualLayout>
      </c:layout>
      <c:lineChart>
        <c:grouping val="standard"/>
        <c:varyColors val="0"/>
        <c:ser>
          <c:idx val="0"/>
          <c:order val="0"/>
          <c:tx>
            <c:strRef>
              <c:f>'MKT IT'!$A$5</c:f>
              <c:strCache>
                <c:ptCount val="1"/>
                <c:pt idx="0">
                  <c:v>R134a </c:v>
                </c:pt>
              </c:strCache>
            </c:strRef>
          </c:tx>
          <c:marker>
            <c:symbol val="none"/>
          </c:marker>
          <c:cat>
            <c:strRef>
              <c:f>('MKT IT'!$C$4,'MKT IT'!$E$4,'MKT IT'!$G$4,'MKT IT'!$I$4,'MKT IT'!$K$4)</c:f>
              <c:strCache>
                <c:ptCount val="5"/>
                <c:pt idx="0">
                  <c:v>Q 2018</c:v>
                </c:pt>
                <c:pt idx="1">
                  <c:v>Q 2021</c:v>
                </c:pt>
                <c:pt idx="2">
                  <c:v>Q 2024</c:v>
                </c:pt>
                <c:pt idx="3">
                  <c:v>Q 2027</c:v>
                </c:pt>
                <c:pt idx="4">
                  <c:v>Q 2030</c:v>
                </c:pt>
              </c:strCache>
            </c:strRef>
          </c:cat>
          <c:val>
            <c:numRef>
              <c:f>('MKT IT'!$C$5,'MKT IT'!$E$5,'MKT IT'!$G$5,'MKT IT'!$I$5,'MKT IT'!$K$5)</c:f>
              <c:numCache>
                <c:formatCode>General</c:formatCode>
                <c:ptCount val="5"/>
                <c:pt idx="0">
                  <c:v>3600</c:v>
                </c:pt>
                <c:pt idx="1">
                  <c:v>3000</c:v>
                </c:pt>
                <c:pt idx="2">
                  <c:v>2300</c:v>
                </c:pt>
                <c:pt idx="3">
                  <c:v>1300</c:v>
                </c:pt>
                <c:pt idx="4">
                  <c:v>700</c:v>
                </c:pt>
              </c:numCache>
            </c:numRef>
          </c:val>
          <c:smooth val="0"/>
        </c:ser>
        <c:ser>
          <c:idx val="1"/>
          <c:order val="1"/>
          <c:tx>
            <c:strRef>
              <c:f>'MKT IT'!$A$6</c:f>
              <c:strCache>
                <c:ptCount val="1"/>
                <c:pt idx="0">
                  <c:v>R407C/F/H</c:v>
                </c:pt>
              </c:strCache>
            </c:strRef>
          </c:tx>
          <c:marker>
            <c:symbol val="none"/>
          </c:marker>
          <c:cat>
            <c:strRef>
              <c:f>('MKT IT'!$C$4,'MKT IT'!$E$4,'MKT IT'!$G$4,'MKT IT'!$I$4,'MKT IT'!$K$4)</c:f>
              <c:strCache>
                <c:ptCount val="5"/>
                <c:pt idx="0">
                  <c:v>Q 2018</c:v>
                </c:pt>
                <c:pt idx="1">
                  <c:v>Q 2021</c:v>
                </c:pt>
                <c:pt idx="2">
                  <c:v>Q 2024</c:v>
                </c:pt>
                <c:pt idx="3">
                  <c:v>Q 2027</c:v>
                </c:pt>
                <c:pt idx="4">
                  <c:v>Q 2030</c:v>
                </c:pt>
              </c:strCache>
            </c:strRef>
          </c:cat>
          <c:val>
            <c:numRef>
              <c:f>('MKT IT'!$C$6,'MKT IT'!$E$6,'MKT IT'!$G$6,'MKT IT'!$I$6,'MKT IT'!$K$6)</c:f>
              <c:numCache>
                <c:formatCode>General</c:formatCode>
                <c:ptCount val="5"/>
                <c:pt idx="0">
                  <c:v>1520</c:v>
                </c:pt>
                <c:pt idx="1">
                  <c:v>1300</c:v>
                </c:pt>
                <c:pt idx="2">
                  <c:v>500</c:v>
                </c:pt>
                <c:pt idx="3">
                  <c:v>500</c:v>
                </c:pt>
                <c:pt idx="4">
                  <c:v>200</c:v>
                </c:pt>
              </c:numCache>
            </c:numRef>
          </c:val>
          <c:smooth val="0"/>
        </c:ser>
        <c:ser>
          <c:idx val="2"/>
          <c:order val="2"/>
          <c:tx>
            <c:strRef>
              <c:f>'MKT IT'!$A$7</c:f>
              <c:strCache>
                <c:ptCount val="1"/>
                <c:pt idx="0">
                  <c:v>R410A</c:v>
                </c:pt>
              </c:strCache>
            </c:strRef>
          </c:tx>
          <c:marker>
            <c:symbol val="none"/>
          </c:marker>
          <c:cat>
            <c:strRef>
              <c:f>('MKT IT'!$C$4,'MKT IT'!$E$4,'MKT IT'!$G$4,'MKT IT'!$I$4,'MKT IT'!$K$4)</c:f>
              <c:strCache>
                <c:ptCount val="5"/>
                <c:pt idx="0">
                  <c:v>Q 2018</c:v>
                </c:pt>
                <c:pt idx="1">
                  <c:v>Q 2021</c:v>
                </c:pt>
                <c:pt idx="2">
                  <c:v>Q 2024</c:v>
                </c:pt>
                <c:pt idx="3">
                  <c:v>Q 2027</c:v>
                </c:pt>
                <c:pt idx="4">
                  <c:v>Q 2030</c:v>
                </c:pt>
              </c:strCache>
            </c:strRef>
          </c:cat>
          <c:val>
            <c:numRef>
              <c:f>('MKT IT'!$C$7,'MKT IT'!$E$7,'MKT IT'!$G$7,'MKT IT'!$I$7,'MKT IT'!$K$7)</c:f>
              <c:numCache>
                <c:formatCode>General</c:formatCode>
                <c:ptCount val="5"/>
                <c:pt idx="0">
                  <c:v>2000</c:v>
                </c:pt>
                <c:pt idx="1">
                  <c:v>1400</c:v>
                </c:pt>
                <c:pt idx="2">
                  <c:v>850</c:v>
                </c:pt>
                <c:pt idx="3">
                  <c:v>550</c:v>
                </c:pt>
                <c:pt idx="4">
                  <c:v>300</c:v>
                </c:pt>
              </c:numCache>
            </c:numRef>
          </c:val>
          <c:smooth val="0"/>
        </c:ser>
        <c:ser>
          <c:idx val="3"/>
          <c:order val="3"/>
          <c:tx>
            <c:strRef>
              <c:f>'MKT IT'!$A$8</c:f>
              <c:strCache>
                <c:ptCount val="1"/>
                <c:pt idx="0">
                  <c:v>R404A/507</c:v>
                </c:pt>
              </c:strCache>
            </c:strRef>
          </c:tx>
          <c:marker>
            <c:symbol val="none"/>
          </c:marker>
          <c:cat>
            <c:strRef>
              <c:f>('MKT IT'!$C$4,'MKT IT'!$E$4,'MKT IT'!$G$4,'MKT IT'!$I$4,'MKT IT'!$K$4)</c:f>
              <c:strCache>
                <c:ptCount val="5"/>
                <c:pt idx="0">
                  <c:v>Q 2018</c:v>
                </c:pt>
                <c:pt idx="1">
                  <c:v>Q 2021</c:v>
                </c:pt>
                <c:pt idx="2">
                  <c:v>Q 2024</c:v>
                </c:pt>
                <c:pt idx="3">
                  <c:v>Q 2027</c:v>
                </c:pt>
                <c:pt idx="4">
                  <c:v>Q 2030</c:v>
                </c:pt>
              </c:strCache>
            </c:strRef>
          </c:cat>
          <c:val>
            <c:numRef>
              <c:f>('MKT IT'!$C$8,'MKT IT'!$E$8,'MKT IT'!$G$8,'MKT IT'!$I$8,'MKT IT'!$K$8)</c:f>
              <c:numCache>
                <c:formatCode>General</c:formatCode>
                <c:ptCount val="5"/>
                <c:pt idx="0">
                  <c:v>900</c:v>
                </c:pt>
                <c:pt idx="1">
                  <c:v>50</c:v>
                </c:pt>
                <c:pt idx="2">
                  <c:v>0</c:v>
                </c:pt>
                <c:pt idx="3">
                  <c:v>0</c:v>
                </c:pt>
                <c:pt idx="4">
                  <c:v>0</c:v>
                </c:pt>
              </c:numCache>
            </c:numRef>
          </c:val>
          <c:smooth val="0"/>
        </c:ser>
        <c:ser>
          <c:idx val="4"/>
          <c:order val="4"/>
          <c:tx>
            <c:strRef>
              <c:f>'MKT IT'!$A$9</c:f>
              <c:strCache>
                <c:ptCount val="1"/>
                <c:pt idx="0">
                  <c:v>R32</c:v>
                </c:pt>
              </c:strCache>
            </c:strRef>
          </c:tx>
          <c:marker>
            <c:symbol val="none"/>
          </c:marker>
          <c:cat>
            <c:strRef>
              <c:f>('MKT IT'!$C$4,'MKT IT'!$E$4,'MKT IT'!$G$4,'MKT IT'!$I$4,'MKT IT'!$K$4)</c:f>
              <c:strCache>
                <c:ptCount val="5"/>
                <c:pt idx="0">
                  <c:v>Q 2018</c:v>
                </c:pt>
                <c:pt idx="1">
                  <c:v>Q 2021</c:v>
                </c:pt>
                <c:pt idx="2">
                  <c:v>Q 2024</c:v>
                </c:pt>
                <c:pt idx="3">
                  <c:v>Q 2027</c:v>
                </c:pt>
                <c:pt idx="4">
                  <c:v>Q 2030</c:v>
                </c:pt>
              </c:strCache>
            </c:strRef>
          </c:cat>
          <c:val>
            <c:numRef>
              <c:f>('MKT IT'!$C$9,'MKT IT'!$E$9,'MKT IT'!$G$9,'MKT IT'!$I$9,'MKT IT'!$K$9)</c:f>
              <c:numCache>
                <c:formatCode>General</c:formatCode>
                <c:ptCount val="5"/>
                <c:pt idx="0">
                  <c:v>80</c:v>
                </c:pt>
                <c:pt idx="1">
                  <c:v>300</c:v>
                </c:pt>
                <c:pt idx="2">
                  <c:v>500</c:v>
                </c:pt>
                <c:pt idx="3">
                  <c:v>800</c:v>
                </c:pt>
                <c:pt idx="4">
                  <c:v>1100</c:v>
                </c:pt>
              </c:numCache>
            </c:numRef>
          </c:val>
          <c:smooth val="0"/>
        </c:ser>
        <c:ser>
          <c:idx val="5"/>
          <c:order val="5"/>
          <c:tx>
            <c:strRef>
              <c:f>'MKT IT'!$A$10</c:f>
              <c:strCache>
                <c:ptCount val="1"/>
                <c:pt idx="0">
                  <c:v>R448/449/452</c:v>
                </c:pt>
              </c:strCache>
            </c:strRef>
          </c:tx>
          <c:marker>
            <c:symbol val="none"/>
          </c:marker>
          <c:cat>
            <c:strRef>
              <c:f>('MKT IT'!$C$4,'MKT IT'!$E$4,'MKT IT'!$G$4,'MKT IT'!$I$4,'MKT IT'!$K$4)</c:f>
              <c:strCache>
                <c:ptCount val="5"/>
                <c:pt idx="0">
                  <c:v>Q 2018</c:v>
                </c:pt>
                <c:pt idx="1">
                  <c:v>Q 2021</c:v>
                </c:pt>
                <c:pt idx="2">
                  <c:v>Q 2024</c:v>
                </c:pt>
                <c:pt idx="3">
                  <c:v>Q 2027</c:v>
                </c:pt>
                <c:pt idx="4">
                  <c:v>Q 2030</c:v>
                </c:pt>
              </c:strCache>
            </c:strRef>
          </c:cat>
          <c:val>
            <c:numRef>
              <c:f>('MKT IT'!$C$10,'MKT IT'!$E$10,'MKT IT'!$G$10,'MKT IT'!$I$10,'MKT IT'!$K$10)</c:f>
              <c:numCache>
                <c:formatCode>General</c:formatCode>
                <c:ptCount val="5"/>
                <c:pt idx="0">
                  <c:v>1100</c:v>
                </c:pt>
                <c:pt idx="1">
                  <c:v>1400</c:v>
                </c:pt>
                <c:pt idx="2">
                  <c:v>1250</c:v>
                </c:pt>
                <c:pt idx="3">
                  <c:v>1000</c:v>
                </c:pt>
                <c:pt idx="4">
                  <c:v>800</c:v>
                </c:pt>
              </c:numCache>
            </c:numRef>
          </c:val>
          <c:smooth val="0"/>
        </c:ser>
        <c:ser>
          <c:idx val="6"/>
          <c:order val="6"/>
          <c:tx>
            <c:strRef>
              <c:f>'MKT IT'!$A$11</c:f>
              <c:strCache>
                <c:ptCount val="1"/>
                <c:pt idx="0">
                  <c:v>R513A/450A</c:v>
                </c:pt>
              </c:strCache>
            </c:strRef>
          </c:tx>
          <c:marker>
            <c:symbol val="none"/>
          </c:marker>
          <c:cat>
            <c:strRef>
              <c:f>('MKT IT'!$C$4,'MKT IT'!$E$4,'MKT IT'!$G$4,'MKT IT'!$I$4,'MKT IT'!$K$4)</c:f>
              <c:strCache>
                <c:ptCount val="5"/>
                <c:pt idx="0">
                  <c:v>Q 2018</c:v>
                </c:pt>
                <c:pt idx="1">
                  <c:v>Q 2021</c:v>
                </c:pt>
                <c:pt idx="2">
                  <c:v>Q 2024</c:v>
                </c:pt>
                <c:pt idx="3">
                  <c:v>Q 2027</c:v>
                </c:pt>
                <c:pt idx="4">
                  <c:v>Q 2030</c:v>
                </c:pt>
              </c:strCache>
            </c:strRef>
          </c:cat>
          <c:val>
            <c:numRef>
              <c:f>('MKT IT'!$C$11,'MKT IT'!$E$11,'MKT IT'!$G$11,'MKT IT'!$I$11,'MKT IT'!$K$11)</c:f>
              <c:numCache>
                <c:formatCode>General</c:formatCode>
                <c:ptCount val="5"/>
                <c:pt idx="0">
                  <c:v>40</c:v>
                </c:pt>
                <c:pt idx="1">
                  <c:v>100</c:v>
                </c:pt>
                <c:pt idx="2">
                  <c:v>250</c:v>
                </c:pt>
                <c:pt idx="3">
                  <c:v>400</c:v>
                </c:pt>
                <c:pt idx="4">
                  <c:v>500</c:v>
                </c:pt>
              </c:numCache>
            </c:numRef>
          </c:val>
          <c:smooth val="0"/>
        </c:ser>
        <c:ser>
          <c:idx val="7"/>
          <c:order val="7"/>
          <c:tx>
            <c:strRef>
              <c:f>'MKT IT'!$A$12</c:f>
              <c:strCache>
                <c:ptCount val="1"/>
                <c:pt idx="0">
                  <c:v>YF</c:v>
                </c:pt>
              </c:strCache>
            </c:strRef>
          </c:tx>
          <c:marker>
            <c:symbol val="none"/>
          </c:marker>
          <c:cat>
            <c:strRef>
              <c:f>('MKT IT'!$C$4,'MKT IT'!$E$4,'MKT IT'!$G$4,'MKT IT'!$I$4,'MKT IT'!$K$4)</c:f>
              <c:strCache>
                <c:ptCount val="5"/>
                <c:pt idx="0">
                  <c:v>Q 2018</c:v>
                </c:pt>
                <c:pt idx="1">
                  <c:v>Q 2021</c:v>
                </c:pt>
                <c:pt idx="2">
                  <c:v>Q 2024</c:v>
                </c:pt>
                <c:pt idx="3">
                  <c:v>Q 2027</c:v>
                </c:pt>
                <c:pt idx="4">
                  <c:v>Q 2030</c:v>
                </c:pt>
              </c:strCache>
            </c:strRef>
          </c:cat>
          <c:val>
            <c:numRef>
              <c:f>('MKT IT'!$C$12,'MKT IT'!$E$12,'MKT IT'!$G$12,'MKT IT'!$I$12,'MKT IT'!$K$12)</c:f>
              <c:numCache>
                <c:formatCode>General</c:formatCode>
                <c:ptCount val="5"/>
                <c:pt idx="0">
                  <c:v>300</c:v>
                </c:pt>
                <c:pt idx="1">
                  <c:v>400</c:v>
                </c:pt>
                <c:pt idx="2">
                  <c:v>500</c:v>
                </c:pt>
                <c:pt idx="3">
                  <c:v>700</c:v>
                </c:pt>
                <c:pt idx="4">
                  <c:v>900</c:v>
                </c:pt>
              </c:numCache>
            </c:numRef>
          </c:val>
          <c:smooth val="0"/>
        </c:ser>
        <c:ser>
          <c:idx val="8"/>
          <c:order val="8"/>
          <c:tx>
            <c:strRef>
              <c:f>'MKT IT'!$A$13</c:f>
              <c:strCache>
                <c:ptCount val="1"/>
                <c:pt idx="0">
                  <c:v>ZE</c:v>
                </c:pt>
              </c:strCache>
            </c:strRef>
          </c:tx>
          <c:marker>
            <c:symbol val="none"/>
          </c:marker>
          <c:cat>
            <c:strRef>
              <c:f>('MKT IT'!$C$4,'MKT IT'!$E$4,'MKT IT'!$G$4,'MKT IT'!$I$4,'MKT IT'!$K$4)</c:f>
              <c:strCache>
                <c:ptCount val="5"/>
                <c:pt idx="0">
                  <c:v>Q 2018</c:v>
                </c:pt>
                <c:pt idx="1">
                  <c:v>Q 2021</c:v>
                </c:pt>
                <c:pt idx="2">
                  <c:v>Q 2024</c:v>
                </c:pt>
                <c:pt idx="3">
                  <c:v>Q 2027</c:v>
                </c:pt>
                <c:pt idx="4">
                  <c:v>Q 2030</c:v>
                </c:pt>
              </c:strCache>
            </c:strRef>
          </c:cat>
          <c:val>
            <c:numRef>
              <c:f>('MKT IT'!$C$13,'MKT IT'!$E$13,'MKT IT'!$G$13,'MKT IT'!$I$13,'MKT IT'!$K$13)</c:f>
              <c:numCache>
                <c:formatCode>General</c:formatCode>
                <c:ptCount val="5"/>
                <c:pt idx="0">
                  <c:v>30</c:v>
                </c:pt>
                <c:pt idx="1">
                  <c:v>150</c:v>
                </c:pt>
                <c:pt idx="2">
                  <c:v>400</c:v>
                </c:pt>
                <c:pt idx="3">
                  <c:v>600</c:v>
                </c:pt>
                <c:pt idx="4">
                  <c:v>600</c:v>
                </c:pt>
              </c:numCache>
            </c:numRef>
          </c:val>
          <c:smooth val="0"/>
        </c:ser>
        <c:ser>
          <c:idx val="9"/>
          <c:order val="9"/>
          <c:tx>
            <c:strRef>
              <c:f>'MKT IT'!$A$14</c:f>
              <c:strCache>
                <c:ptCount val="1"/>
                <c:pt idx="0">
                  <c:v>A2L Blends</c:v>
                </c:pt>
              </c:strCache>
            </c:strRef>
          </c:tx>
          <c:marker>
            <c:symbol val="none"/>
          </c:marker>
          <c:cat>
            <c:strRef>
              <c:f>('MKT IT'!$C$4,'MKT IT'!$E$4,'MKT IT'!$G$4,'MKT IT'!$I$4,'MKT IT'!$K$4)</c:f>
              <c:strCache>
                <c:ptCount val="5"/>
                <c:pt idx="0">
                  <c:v>Q 2018</c:v>
                </c:pt>
                <c:pt idx="1">
                  <c:v>Q 2021</c:v>
                </c:pt>
                <c:pt idx="2">
                  <c:v>Q 2024</c:v>
                </c:pt>
                <c:pt idx="3">
                  <c:v>Q 2027</c:v>
                </c:pt>
                <c:pt idx="4">
                  <c:v>Q 2030</c:v>
                </c:pt>
              </c:strCache>
            </c:strRef>
          </c:cat>
          <c:val>
            <c:numRef>
              <c:f>('MKT IT'!$C$14,'MKT IT'!$E$14,'MKT IT'!$G$14,'MKT IT'!$I$14,'MKT IT'!$K$14)</c:f>
              <c:numCache>
                <c:formatCode>General</c:formatCode>
                <c:ptCount val="5"/>
                <c:pt idx="0">
                  <c:v>5</c:v>
                </c:pt>
                <c:pt idx="1">
                  <c:v>200</c:v>
                </c:pt>
                <c:pt idx="2">
                  <c:v>350</c:v>
                </c:pt>
                <c:pt idx="3">
                  <c:v>500</c:v>
                </c:pt>
                <c:pt idx="4">
                  <c:v>700</c:v>
                </c:pt>
              </c:numCache>
            </c:numRef>
          </c:val>
          <c:smooth val="0"/>
        </c:ser>
        <c:ser>
          <c:idx val="10"/>
          <c:order val="10"/>
          <c:tx>
            <c:strRef>
              <c:f>'MKT IT'!$A$15</c:f>
              <c:strCache>
                <c:ptCount val="1"/>
                <c:pt idx="0">
                  <c:v>"Naturali"</c:v>
                </c:pt>
              </c:strCache>
            </c:strRef>
          </c:tx>
          <c:marker>
            <c:symbol val="none"/>
          </c:marker>
          <c:cat>
            <c:strRef>
              <c:f>('MKT IT'!$C$4,'MKT IT'!$E$4,'MKT IT'!$G$4,'MKT IT'!$I$4,'MKT IT'!$K$4)</c:f>
              <c:strCache>
                <c:ptCount val="5"/>
                <c:pt idx="0">
                  <c:v>Q 2018</c:v>
                </c:pt>
                <c:pt idx="1">
                  <c:v>Q 2021</c:v>
                </c:pt>
                <c:pt idx="2">
                  <c:v>Q 2024</c:v>
                </c:pt>
                <c:pt idx="3">
                  <c:v>Q 2027</c:v>
                </c:pt>
                <c:pt idx="4">
                  <c:v>Q 2030</c:v>
                </c:pt>
              </c:strCache>
            </c:strRef>
          </c:cat>
          <c:val>
            <c:numRef>
              <c:f>('MKT IT'!$C$15,'MKT IT'!$E$15,'MKT IT'!$G$15,'MKT IT'!$I$15,'MKT IT'!$K$15)</c:f>
              <c:numCache>
                <c:formatCode>General</c:formatCode>
                <c:ptCount val="5"/>
                <c:pt idx="0">
                  <c:v>425</c:v>
                </c:pt>
                <c:pt idx="1">
                  <c:v>600</c:v>
                </c:pt>
                <c:pt idx="2">
                  <c:v>800</c:v>
                </c:pt>
                <c:pt idx="3">
                  <c:v>1000</c:v>
                </c:pt>
                <c:pt idx="4">
                  <c:v>1200</c:v>
                </c:pt>
              </c:numCache>
            </c:numRef>
          </c:val>
          <c:smooth val="0"/>
        </c:ser>
        <c:dLbls>
          <c:showLegendKey val="0"/>
          <c:showVal val="0"/>
          <c:showCatName val="0"/>
          <c:showSerName val="0"/>
          <c:showPercent val="0"/>
          <c:showBubbleSize val="0"/>
        </c:dLbls>
        <c:marker val="1"/>
        <c:smooth val="0"/>
        <c:axId val="344504320"/>
        <c:axId val="302622400"/>
      </c:lineChart>
      <c:catAx>
        <c:axId val="344504320"/>
        <c:scaling>
          <c:orientation val="minMax"/>
        </c:scaling>
        <c:delete val="0"/>
        <c:axPos val="b"/>
        <c:majorTickMark val="out"/>
        <c:minorTickMark val="none"/>
        <c:tickLblPos val="nextTo"/>
        <c:txPr>
          <a:bodyPr/>
          <a:lstStyle/>
          <a:p>
            <a:pPr>
              <a:defRPr b="1" i="0" baseline="0"/>
            </a:pPr>
            <a:endParaRPr lang="it-IT"/>
          </a:p>
        </c:txPr>
        <c:crossAx val="302622400"/>
        <c:crosses val="autoZero"/>
        <c:auto val="1"/>
        <c:lblAlgn val="ctr"/>
        <c:lblOffset val="100"/>
        <c:noMultiLvlLbl val="0"/>
      </c:catAx>
      <c:valAx>
        <c:axId val="302622400"/>
        <c:scaling>
          <c:orientation val="minMax"/>
        </c:scaling>
        <c:delete val="0"/>
        <c:axPos val="l"/>
        <c:majorGridlines/>
        <c:numFmt formatCode="General" sourceLinked="1"/>
        <c:majorTickMark val="out"/>
        <c:minorTickMark val="none"/>
        <c:tickLblPos val="nextTo"/>
        <c:txPr>
          <a:bodyPr/>
          <a:lstStyle/>
          <a:p>
            <a:pPr>
              <a:defRPr b="1" i="0" baseline="0"/>
            </a:pPr>
            <a:endParaRPr lang="it-IT"/>
          </a:p>
        </c:txPr>
        <c:crossAx val="344504320"/>
        <c:crosses val="autoZero"/>
        <c:crossBetween val="midCat"/>
      </c:valAx>
    </c:plotArea>
    <c:legend>
      <c:legendPos val="r"/>
      <c:layout>
        <c:manualLayout>
          <c:xMode val="edge"/>
          <c:yMode val="edge"/>
          <c:x val="0.80034954396016234"/>
          <c:y val="2.9964494531423667E-2"/>
          <c:w val="0.14114055724184335"/>
          <c:h val="0.51518271754492229"/>
        </c:manualLayout>
      </c:layout>
      <c:overlay val="0"/>
      <c:spPr>
        <a:solidFill>
          <a:schemeClr val="accent5">
            <a:lumMod val="40000"/>
            <a:lumOff val="60000"/>
          </a:schemeClr>
        </a:solidFill>
      </c:spPr>
      <c:txPr>
        <a:bodyPr/>
        <a:lstStyle/>
        <a:p>
          <a:pPr>
            <a:defRPr b="1" i="0" baseline="0"/>
          </a:pPr>
          <a:endParaRPr lang="it-IT"/>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97326723048507"/>
          <c:y val="0.10242013161528461"/>
          <c:w val="0.67631177513067275"/>
          <c:h val="0.81226837663256168"/>
        </c:manualLayout>
      </c:layout>
      <c:pieChart>
        <c:varyColors val="1"/>
        <c:ser>
          <c:idx val="0"/>
          <c:order val="0"/>
          <c:dPt>
            <c:idx val="2"/>
            <c:bubble3D val="0"/>
            <c:spPr>
              <a:solidFill>
                <a:srgbClr val="FFCCFF"/>
              </a:solidFill>
            </c:spPr>
          </c:dPt>
          <c:dPt>
            <c:idx val="7"/>
            <c:bubble3D val="0"/>
            <c:spPr>
              <a:solidFill>
                <a:schemeClr val="accent3">
                  <a:lumMod val="75000"/>
                </a:schemeClr>
              </a:solidFill>
            </c:spPr>
          </c:dPt>
          <c:dPt>
            <c:idx val="10"/>
            <c:bubble3D val="0"/>
            <c:spPr>
              <a:solidFill>
                <a:srgbClr val="00B050"/>
              </a:solidFill>
            </c:spPr>
          </c:dPt>
          <c:dLbls>
            <c:dLbl>
              <c:idx val="1"/>
              <c:layout>
                <c:manualLayout>
                  <c:x val="-0.10782615848232646"/>
                  <c:y val="8.076557795545021E-2"/>
                </c:manualLayout>
              </c:layout>
              <c:showLegendKey val="0"/>
              <c:showVal val="0"/>
              <c:showCatName val="1"/>
              <c:showSerName val="0"/>
              <c:showPercent val="1"/>
              <c:showBubbleSize val="0"/>
            </c:dLbl>
            <c:dLbl>
              <c:idx val="3"/>
              <c:delete val="1"/>
            </c:dLbl>
            <c:txPr>
              <a:bodyPr/>
              <a:lstStyle/>
              <a:p>
                <a:pPr>
                  <a:defRPr b="1" i="0" baseline="0"/>
                </a:pPr>
                <a:endParaRPr lang="it-IT"/>
              </a:p>
            </c:txPr>
            <c:showLegendKey val="0"/>
            <c:showVal val="0"/>
            <c:showCatName val="1"/>
            <c:showSerName val="0"/>
            <c:showPercent val="1"/>
            <c:showBubbleSize val="0"/>
            <c:showLeaderLines val="0"/>
          </c:dLbls>
          <c:cat>
            <c:strRef>
              <c:f>'MKT IT'!$A$5:$A$15</c:f>
              <c:strCache>
                <c:ptCount val="11"/>
                <c:pt idx="0">
                  <c:v>R134a </c:v>
                </c:pt>
                <c:pt idx="1">
                  <c:v>R407C/F/H</c:v>
                </c:pt>
                <c:pt idx="2">
                  <c:v>R410A</c:v>
                </c:pt>
                <c:pt idx="3">
                  <c:v>R404A/507</c:v>
                </c:pt>
                <c:pt idx="4">
                  <c:v>R32</c:v>
                </c:pt>
                <c:pt idx="5">
                  <c:v>R448/449/452</c:v>
                </c:pt>
                <c:pt idx="6">
                  <c:v>R513A/450A</c:v>
                </c:pt>
                <c:pt idx="7">
                  <c:v>YF</c:v>
                </c:pt>
                <c:pt idx="8">
                  <c:v>ZE</c:v>
                </c:pt>
                <c:pt idx="9">
                  <c:v>A2L Blends</c:v>
                </c:pt>
                <c:pt idx="10">
                  <c:v>"Naturali"</c:v>
                </c:pt>
              </c:strCache>
            </c:strRef>
          </c:cat>
          <c:val>
            <c:numRef>
              <c:f>'MKT IT'!$K$5:$K$15</c:f>
              <c:numCache>
                <c:formatCode>General</c:formatCode>
                <c:ptCount val="11"/>
                <c:pt idx="0">
                  <c:v>700</c:v>
                </c:pt>
                <c:pt idx="1">
                  <c:v>200</c:v>
                </c:pt>
                <c:pt idx="2">
                  <c:v>300</c:v>
                </c:pt>
                <c:pt idx="3">
                  <c:v>0</c:v>
                </c:pt>
                <c:pt idx="4">
                  <c:v>1100</c:v>
                </c:pt>
                <c:pt idx="5">
                  <c:v>800</c:v>
                </c:pt>
                <c:pt idx="6">
                  <c:v>500</c:v>
                </c:pt>
                <c:pt idx="7">
                  <c:v>900</c:v>
                </c:pt>
                <c:pt idx="8">
                  <c:v>600</c:v>
                </c:pt>
                <c:pt idx="9">
                  <c:v>700</c:v>
                </c:pt>
                <c:pt idx="10">
                  <c:v>1200</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https://www.unenvironment.org/themes/custom/UNEP_3Spot/img/UNEP_Logo_en.png" TargetMode="Externa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https://www.unenvironment.org/themes/custom/UNEP_3Spot/img/UNEP_Logo_en.png" TargetMode="Externa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https://www.unenvironment.org/themes/custom/UNEP_3Spot/img/UNEP_Logo_en.png" TargetMode="Externa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https://www.unenvironment.org/themes/custom/UNEP_3Spot/img/UNEP_Logo_en.png" TargetMode="Externa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https://www.unenvironment.org/themes/custom/UNEP_3Spot/img/UNEP_Logo_en.png" TargetMode="Externa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https://www.unenvironment.org/themes/custom/UNEP_3Spot/img/UNEP_Logo_en.png" TargetMode="External"/><Relationship Id="rId5" Type="http://schemas.openxmlformats.org/officeDocument/2006/relationships/image" Target="../media/image4.pn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https://www.unenvironment.org/themes/custom/UNEP_3Spot/img/UNEP_Logo_en.png" TargetMode="Externa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https://www.unenvironment.org/themes/custom/UNEP_3Spot/img/UNEP_Logo_en.png" TargetMode="Externa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https://www.unenvironment.org/themes/custom/UNEP_3Spot/img/UNEP_Logo_en.png" TargetMode="Externa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https://www.unenvironment.org/themes/custom/UNEP_3Spot/img/UNEP_Logo_en.png" TargetMode="Externa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https://www.unenvironment.org/themes/custom/UNEP_3Spot/img/UNEP_Logo_en.png" TargetMode="Externa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E52F08C-79DA-43C4-83C9-F80FF103828E}"/>
              </a:ext>
            </a:extLst>
          </p:cNvPr>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dirty="0"/>
          </a:p>
        </p:txBody>
      </p:sp>
      <p:sp>
        <p:nvSpPr>
          <p:cNvPr id="3" name="Sottotitolo 2">
            <a:extLst>
              <a:ext uri="{FF2B5EF4-FFF2-40B4-BE49-F238E27FC236}">
                <a16:creationId xmlns:a16="http://schemas.microsoft.com/office/drawing/2014/main" xmlns="" id="{3FA8DFF9-D1DE-4C4A-A64E-CE19A7FA7C58}"/>
              </a:ext>
            </a:extLst>
          </p:cNvPr>
          <p:cNvSpPr>
            <a:spLocks noGrp="1"/>
          </p:cNvSpPr>
          <p:nvPr>
            <p:ph type="subTitle" idx="1" hasCustomPrompt="1"/>
          </p:nvPr>
        </p:nvSpPr>
        <p:spPr>
          <a:xfrm>
            <a:off x="1524000" y="3602038"/>
            <a:ext cx="9144000" cy="1655762"/>
          </a:xfrm>
        </p:spPr>
        <p:txBody>
          <a:bodyPr/>
          <a:lstStyle>
            <a:lvl1pPr marL="0" indent="0" algn="ctr">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18th European Conference</a:t>
            </a:r>
          </a:p>
          <a:p>
            <a:r>
              <a:rPr lang="it-IT" dirty="0"/>
              <a:t>The </a:t>
            </a:r>
            <a:r>
              <a:rPr lang="it-IT" dirty="0" err="1"/>
              <a:t>Latest</a:t>
            </a:r>
            <a:r>
              <a:rPr lang="it-IT" dirty="0"/>
              <a:t> Technology in Refrigeration and Air </a:t>
            </a:r>
            <a:r>
              <a:rPr lang="it-IT" dirty="0" err="1"/>
              <a:t>Conditioning</a:t>
            </a:r>
            <a:endParaRPr lang="it-IT" dirty="0"/>
          </a:p>
          <a:p>
            <a:r>
              <a:rPr lang="it-IT" dirty="0"/>
              <a:t>Milan, 6-7 </a:t>
            </a:r>
            <a:r>
              <a:rPr lang="it-IT" dirty="0" err="1"/>
              <a:t>June</a:t>
            </a:r>
            <a:r>
              <a:rPr lang="it-IT" dirty="0"/>
              <a:t> 2019</a:t>
            </a:r>
          </a:p>
        </p:txBody>
      </p:sp>
      <p:sp>
        <p:nvSpPr>
          <p:cNvPr id="14" name="Sottotitolo 2">
            <a:extLst>
              <a:ext uri="{FF2B5EF4-FFF2-40B4-BE49-F238E27FC236}">
                <a16:creationId xmlns:a16="http://schemas.microsoft.com/office/drawing/2014/main" xmlns="" id="{8F361428-1428-4477-8679-3455F50F8C18}"/>
              </a:ext>
            </a:extLst>
          </p:cNvPr>
          <p:cNvSpPr txBox="1">
            <a:spLocks/>
          </p:cNvSpPr>
          <p:nvPr userDrawn="1"/>
        </p:nvSpPr>
        <p:spPr>
          <a:xfrm>
            <a:off x="8750116" y="6032369"/>
            <a:ext cx="2256357" cy="620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100" b="1" dirty="0"/>
              <a:t>18 #</a:t>
            </a:r>
            <a:r>
              <a:rPr lang="it-IT" sz="1100" b="1" dirty="0" err="1"/>
              <a:t>EUconfRAC</a:t>
            </a:r>
            <a:r>
              <a:rPr lang="it-IT" sz="1100" b="1" dirty="0"/>
              <a:t/>
            </a:r>
            <a:br>
              <a:rPr lang="it-IT" sz="1100" b="1" dirty="0"/>
            </a:br>
            <a:r>
              <a:rPr lang="en-US" sz="1100" i="1" dirty="0">
                <a:effectLst/>
                <a:latin typeface="Calibri" panose="020F0502020204030204" pitchFamily="34" charset="0"/>
                <a:ea typeface="Calibri" panose="020F0502020204030204" pitchFamily="34" charset="0"/>
                <a:cs typeface="Times New Roman" panose="02020603050405020304" pitchFamily="18" charset="0"/>
              </a:rPr>
              <a:t>Under the Auspices of the </a:t>
            </a:r>
            <a:br>
              <a:rPr lang="en-US" sz="1100" i="1" dirty="0">
                <a:effectLst/>
                <a:latin typeface="Calibri" panose="020F0502020204030204" pitchFamily="34" charset="0"/>
                <a:ea typeface="Calibri" panose="020F0502020204030204" pitchFamily="34" charset="0"/>
                <a:cs typeface="Times New Roman" panose="02020603050405020304" pitchFamily="18" charset="0"/>
              </a:rPr>
            </a:br>
            <a:r>
              <a:rPr lang="en-US" sz="1100" i="1" dirty="0">
                <a:effectLst/>
                <a:latin typeface="Calibri" panose="020F0502020204030204" pitchFamily="34" charset="0"/>
                <a:ea typeface="Calibri" panose="020F0502020204030204" pitchFamily="34" charset="0"/>
                <a:cs typeface="Times New Roman" panose="02020603050405020304" pitchFamily="18" charset="0"/>
              </a:rPr>
              <a:t>Italian Ministry for the Environment</a:t>
            </a:r>
            <a:endParaRPr lang="it-IT" sz="1100" b="1" dirty="0"/>
          </a:p>
          <a:p>
            <a:endParaRPr lang="it-IT" sz="1100" b="1" dirty="0"/>
          </a:p>
          <a:p>
            <a:endParaRPr lang="it-IT" sz="1100" b="1" dirty="0"/>
          </a:p>
        </p:txBody>
      </p:sp>
      <p:pic>
        <p:nvPicPr>
          <p:cNvPr id="15" name="Immagine 14" descr="logo ATF colori senza puntini">
            <a:extLst>
              <a:ext uri="{FF2B5EF4-FFF2-40B4-BE49-F238E27FC236}">
                <a16:creationId xmlns:a16="http://schemas.microsoft.com/office/drawing/2014/main" xmlns="" id="{9175384A-D7E8-49FE-A619-1D366454F9B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58028" y="6163528"/>
            <a:ext cx="357505" cy="359410"/>
          </a:xfrm>
          <a:prstGeom prst="rect">
            <a:avLst/>
          </a:prstGeom>
          <a:noFill/>
          <a:ln>
            <a:noFill/>
          </a:ln>
        </p:spPr>
      </p:pic>
      <p:pic>
        <p:nvPicPr>
          <p:cNvPr id="16" name="Immagine 15" descr="Galileo negativo NO scritta">
            <a:extLst>
              <a:ext uri="{FF2B5EF4-FFF2-40B4-BE49-F238E27FC236}">
                <a16:creationId xmlns:a16="http://schemas.microsoft.com/office/drawing/2014/main" xmlns="" id="{80E775A7-93A0-4B65-B6D2-BEE4E789C448}"/>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32806" y="6163528"/>
            <a:ext cx="437515" cy="358140"/>
          </a:xfrm>
          <a:prstGeom prst="rect">
            <a:avLst/>
          </a:prstGeom>
          <a:noFill/>
          <a:ln>
            <a:noFill/>
          </a:ln>
        </p:spPr>
      </p:pic>
      <p:pic>
        <p:nvPicPr>
          <p:cNvPr id="17" name="Immagine 16" descr="iir_new">
            <a:extLst>
              <a:ext uri="{FF2B5EF4-FFF2-40B4-BE49-F238E27FC236}">
                <a16:creationId xmlns:a16="http://schemas.microsoft.com/office/drawing/2014/main" xmlns="" id="{A620C9D7-21A4-4A7B-8B9C-364CC7C2CED1}"/>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77248" y="6186714"/>
            <a:ext cx="628650" cy="359410"/>
          </a:xfrm>
          <a:prstGeom prst="rect">
            <a:avLst/>
          </a:prstGeom>
          <a:noFill/>
          <a:ln>
            <a:noFill/>
          </a:ln>
        </p:spPr>
      </p:pic>
      <p:pic>
        <p:nvPicPr>
          <p:cNvPr id="18" name="Immagine 17" descr="UN Environment">
            <a:extLst>
              <a:ext uri="{FF2B5EF4-FFF2-40B4-BE49-F238E27FC236}">
                <a16:creationId xmlns:a16="http://schemas.microsoft.com/office/drawing/2014/main" xmlns="" id="{098B0264-15AF-46B8-BD7B-9F86A9320F87}"/>
              </a:ext>
            </a:extLst>
          </p:cNvPr>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185527" y="6186714"/>
            <a:ext cx="669290" cy="359410"/>
          </a:xfrm>
          <a:prstGeom prst="rect">
            <a:avLst/>
          </a:prstGeom>
          <a:noFill/>
          <a:ln>
            <a:noFill/>
          </a:ln>
        </p:spPr>
      </p:pic>
      <p:pic>
        <p:nvPicPr>
          <p:cNvPr id="19" name="Immagine 18">
            <a:extLst>
              <a:ext uri="{FF2B5EF4-FFF2-40B4-BE49-F238E27FC236}">
                <a16:creationId xmlns:a16="http://schemas.microsoft.com/office/drawing/2014/main" xmlns="" id="{A4F80EC7-EE2E-427C-B427-66EC766692C5}"/>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6837333" y="6141629"/>
            <a:ext cx="407035" cy="449580"/>
          </a:xfrm>
          <a:prstGeom prst="rect">
            <a:avLst/>
          </a:prstGeom>
        </p:spPr>
      </p:pic>
      <p:pic>
        <p:nvPicPr>
          <p:cNvPr id="20" name="Immagine 19">
            <a:extLst>
              <a:ext uri="{FF2B5EF4-FFF2-40B4-BE49-F238E27FC236}">
                <a16:creationId xmlns:a16="http://schemas.microsoft.com/office/drawing/2014/main" xmlns="" id="{897A9169-1A3E-4ADE-AB9E-0CA7637C588A}"/>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7866168" y="6131114"/>
            <a:ext cx="691515" cy="441960"/>
          </a:xfrm>
          <a:prstGeom prst="rect">
            <a:avLst/>
          </a:prstGeom>
        </p:spPr>
      </p:pic>
      <p:pic>
        <p:nvPicPr>
          <p:cNvPr id="8" name="Immagine 7">
            <a:extLst>
              <a:ext uri="{FF2B5EF4-FFF2-40B4-BE49-F238E27FC236}">
                <a16:creationId xmlns:a16="http://schemas.microsoft.com/office/drawing/2014/main" xmlns="" id="{A238A128-2507-4BAD-804C-B72A44A02E3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793605" y="6172094"/>
            <a:ext cx="442623" cy="360000"/>
          </a:xfrm>
          <a:prstGeom prst="rect">
            <a:avLst/>
          </a:prstGeom>
        </p:spPr>
      </p:pic>
    </p:spTree>
    <p:extLst>
      <p:ext uri="{BB962C8B-B14F-4D97-AF65-F5344CB8AC3E}">
        <p14:creationId xmlns:p14="http://schemas.microsoft.com/office/powerpoint/2010/main" val="314083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DBD50A4-A691-49B6-B389-CD2B9F9C17AD}"/>
              </a:ext>
            </a:extLst>
          </p:cNvPr>
          <p:cNvSpPr>
            <a:spLocks noGrp="1"/>
          </p:cNvSpPr>
          <p:nvPr>
            <p:ph type="title"/>
          </p:nvPr>
        </p:nvSpPr>
        <p:spPr/>
        <p:txBody>
          <a:bodyPr/>
          <a:lstStyle/>
          <a:p>
            <a:r>
              <a:rPr lang="it-IT" smtClean="0"/>
              <a:t>Fare clic per modificare lo stile del titolo</a:t>
            </a:r>
            <a:endParaRPr lang="it-IT"/>
          </a:p>
        </p:txBody>
      </p:sp>
      <p:sp>
        <p:nvSpPr>
          <p:cNvPr id="3" name="Segnaposto testo verticale 2">
            <a:extLst>
              <a:ext uri="{FF2B5EF4-FFF2-40B4-BE49-F238E27FC236}">
                <a16:creationId xmlns:a16="http://schemas.microsoft.com/office/drawing/2014/main" xmlns="" id="{99872462-E299-4BBF-978C-03397810E8DC}"/>
              </a:ext>
            </a:extLst>
          </p:cNvPr>
          <p:cNvSpPr>
            <a:spLocks noGrp="1"/>
          </p:cNvSpPr>
          <p:nvPr>
            <p:ph type="body" orient="vert" idx="1"/>
          </p:nvPr>
        </p:nvSpPr>
        <p:spPr>
          <a:xfrm>
            <a:off x="838200" y="1825625"/>
            <a:ext cx="10515600" cy="330566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20" name="Sottotitolo 2">
            <a:extLst>
              <a:ext uri="{FF2B5EF4-FFF2-40B4-BE49-F238E27FC236}">
                <a16:creationId xmlns:a16="http://schemas.microsoft.com/office/drawing/2014/main" xmlns="" id="{9E87516B-36B9-4690-9A50-786BA6FDB322}"/>
              </a:ext>
            </a:extLst>
          </p:cNvPr>
          <p:cNvSpPr txBox="1">
            <a:spLocks/>
          </p:cNvSpPr>
          <p:nvPr userDrawn="1"/>
        </p:nvSpPr>
        <p:spPr>
          <a:xfrm>
            <a:off x="8750116" y="6032369"/>
            <a:ext cx="2256357" cy="620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100" b="1" dirty="0"/>
              <a:t>18 #</a:t>
            </a:r>
            <a:r>
              <a:rPr lang="it-IT" sz="1100" b="1" dirty="0" err="1"/>
              <a:t>EUconfRAC</a:t>
            </a:r>
            <a:r>
              <a:rPr lang="it-IT" sz="1100" b="1" dirty="0"/>
              <a:t/>
            </a:r>
            <a:br>
              <a:rPr lang="it-IT" sz="1100" b="1" dirty="0"/>
            </a:br>
            <a:r>
              <a:rPr lang="en-US" sz="1100" i="1" dirty="0">
                <a:effectLst/>
                <a:latin typeface="Calibri" panose="020F0502020204030204" pitchFamily="34" charset="0"/>
                <a:ea typeface="Calibri" panose="020F0502020204030204" pitchFamily="34" charset="0"/>
                <a:cs typeface="Times New Roman" panose="02020603050405020304" pitchFamily="18" charset="0"/>
              </a:rPr>
              <a:t>Under the Auspices of the </a:t>
            </a:r>
            <a:br>
              <a:rPr lang="en-US" sz="1100" i="1" dirty="0">
                <a:effectLst/>
                <a:latin typeface="Calibri" panose="020F0502020204030204" pitchFamily="34" charset="0"/>
                <a:ea typeface="Calibri" panose="020F0502020204030204" pitchFamily="34" charset="0"/>
                <a:cs typeface="Times New Roman" panose="02020603050405020304" pitchFamily="18" charset="0"/>
              </a:rPr>
            </a:br>
            <a:r>
              <a:rPr lang="en-US" sz="1100" i="1" dirty="0">
                <a:effectLst/>
                <a:latin typeface="Calibri" panose="020F0502020204030204" pitchFamily="34" charset="0"/>
                <a:ea typeface="Calibri" panose="020F0502020204030204" pitchFamily="34" charset="0"/>
                <a:cs typeface="Times New Roman" panose="02020603050405020304" pitchFamily="18" charset="0"/>
              </a:rPr>
              <a:t>Italian Ministry for the Environment</a:t>
            </a:r>
            <a:endParaRPr lang="it-IT" sz="1100" b="1" dirty="0"/>
          </a:p>
          <a:p>
            <a:endParaRPr lang="it-IT" sz="1100" b="1" dirty="0"/>
          </a:p>
          <a:p>
            <a:endParaRPr lang="it-IT" sz="1100" b="1" dirty="0"/>
          </a:p>
        </p:txBody>
      </p:sp>
      <p:pic>
        <p:nvPicPr>
          <p:cNvPr id="21" name="Immagine 20" descr="logo ATF colori senza puntini">
            <a:extLst>
              <a:ext uri="{FF2B5EF4-FFF2-40B4-BE49-F238E27FC236}">
                <a16:creationId xmlns:a16="http://schemas.microsoft.com/office/drawing/2014/main" xmlns="" id="{38E62F1C-637C-4548-B4F9-2014CB4DF4E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58028" y="6163528"/>
            <a:ext cx="357505" cy="359410"/>
          </a:xfrm>
          <a:prstGeom prst="rect">
            <a:avLst/>
          </a:prstGeom>
          <a:noFill/>
          <a:ln>
            <a:noFill/>
          </a:ln>
        </p:spPr>
      </p:pic>
      <p:pic>
        <p:nvPicPr>
          <p:cNvPr id="22" name="Immagine 21" descr="Galileo negativo NO scritta">
            <a:extLst>
              <a:ext uri="{FF2B5EF4-FFF2-40B4-BE49-F238E27FC236}">
                <a16:creationId xmlns:a16="http://schemas.microsoft.com/office/drawing/2014/main" xmlns="" id="{694990A3-F18E-4339-ACCB-8FEF0A857332}"/>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32806" y="6163528"/>
            <a:ext cx="437515" cy="358140"/>
          </a:xfrm>
          <a:prstGeom prst="rect">
            <a:avLst/>
          </a:prstGeom>
          <a:noFill/>
          <a:ln>
            <a:noFill/>
          </a:ln>
        </p:spPr>
      </p:pic>
      <p:pic>
        <p:nvPicPr>
          <p:cNvPr id="23" name="Immagine 22" descr="iir_new">
            <a:extLst>
              <a:ext uri="{FF2B5EF4-FFF2-40B4-BE49-F238E27FC236}">
                <a16:creationId xmlns:a16="http://schemas.microsoft.com/office/drawing/2014/main" xmlns="" id="{1F11F166-ACA7-4288-849C-5C92B7580CEE}"/>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77248" y="6186714"/>
            <a:ext cx="628650" cy="359410"/>
          </a:xfrm>
          <a:prstGeom prst="rect">
            <a:avLst/>
          </a:prstGeom>
          <a:noFill/>
          <a:ln>
            <a:noFill/>
          </a:ln>
        </p:spPr>
      </p:pic>
      <p:pic>
        <p:nvPicPr>
          <p:cNvPr id="24" name="Immagine 23" descr="UN Environment">
            <a:extLst>
              <a:ext uri="{FF2B5EF4-FFF2-40B4-BE49-F238E27FC236}">
                <a16:creationId xmlns:a16="http://schemas.microsoft.com/office/drawing/2014/main" xmlns="" id="{7F3B4007-D4D3-4917-BB0F-54CFD4372705}"/>
              </a:ext>
            </a:extLst>
          </p:cNvPr>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185527" y="6186714"/>
            <a:ext cx="669290" cy="359410"/>
          </a:xfrm>
          <a:prstGeom prst="rect">
            <a:avLst/>
          </a:prstGeom>
          <a:noFill/>
          <a:ln>
            <a:noFill/>
          </a:ln>
        </p:spPr>
      </p:pic>
      <p:pic>
        <p:nvPicPr>
          <p:cNvPr id="25" name="Immagine 24">
            <a:extLst>
              <a:ext uri="{FF2B5EF4-FFF2-40B4-BE49-F238E27FC236}">
                <a16:creationId xmlns:a16="http://schemas.microsoft.com/office/drawing/2014/main" xmlns="" id="{7C6846DB-3C4D-4B63-A560-C6F1208821A3}"/>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6837333" y="6141629"/>
            <a:ext cx="407035" cy="449580"/>
          </a:xfrm>
          <a:prstGeom prst="rect">
            <a:avLst/>
          </a:prstGeom>
        </p:spPr>
      </p:pic>
      <p:pic>
        <p:nvPicPr>
          <p:cNvPr id="26" name="Immagine 25">
            <a:extLst>
              <a:ext uri="{FF2B5EF4-FFF2-40B4-BE49-F238E27FC236}">
                <a16:creationId xmlns:a16="http://schemas.microsoft.com/office/drawing/2014/main" xmlns="" id="{CA96B11B-B846-48B0-8F57-BED6455A0248}"/>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7866168" y="6131114"/>
            <a:ext cx="691515" cy="441960"/>
          </a:xfrm>
          <a:prstGeom prst="rect">
            <a:avLst/>
          </a:prstGeom>
        </p:spPr>
      </p:pic>
      <p:pic>
        <p:nvPicPr>
          <p:cNvPr id="27" name="Immagine 26">
            <a:extLst>
              <a:ext uri="{FF2B5EF4-FFF2-40B4-BE49-F238E27FC236}">
                <a16:creationId xmlns:a16="http://schemas.microsoft.com/office/drawing/2014/main" xmlns="" id="{04D0EE98-64BE-41A2-AAB4-AD104861F40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793605" y="6172094"/>
            <a:ext cx="442623" cy="360000"/>
          </a:xfrm>
          <a:prstGeom prst="rect">
            <a:avLst/>
          </a:prstGeom>
        </p:spPr>
      </p:pic>
    </p:spTree>
    <p:extLst>
      <p:ext uri="{BB962C8B-B14F-4D97-AF65-F5344CB8AC3E}">
        <p14:creationId xmlns:p14="http://schemas.microsoft.com/office/powerpoint/2010/main" val="99033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4A32A180-91FE-4ED4-9EC2-EB2AD11AE1F1}"/>
              </a:ext>
            </a:extLst>
          </p:cNvPr>
          <p:cNvSpPr>
            <a:spLocks noGrp="1"/>
          </p:cNvSpPr>
          <p:nvPr>
            <p:ph type="title" orient="vert"/>
          </p:nvPr>
        </p:nvSpPr>
        <p:spPr>
          <a:xfrm>
            <a:off x="8724900" y="365125"/>
            <a:ext cx="2628900" cy="4961477"/>
          </a:xfrm>
        </p:spPr>
        <p:txBody>
          <a:bodyPr vert="eaVert"/>
          <a:lstStyle/>
          <a:p>
            <a:r>
              <a:rPr lang="it-IT" smtClean="0"/>
              <a:t>Fare clic per modificare lo stile del titolo</a:t>
            </a:r>
            <a:endParaRPr lang="it-IT"/>
          </a:p>
        </p:txBody>
      </p:sp>
      <p:sp>
        <p:nvSpPr>
          <p:cNvPr id="3" name="Segnaposto testo verticale 2">
            <a:extLst>
              <a:ext uri="{FF2B5EF4-FFF2-40B4-BE49-F238E27FC236}">
                <a16:creationId xmlns:a16="http://schemas.microsoft.com/office/drawing/2014/main" xmlns="" id="{8A881F9B-92E7-45C3-BE3F-73F684C255B5}"/>
              </a:ext>
            </a:extLst>
          </p:cNvPr>
          <p:cNvSpPr>
            <a:spLocks noGrp="1"/>
          </p:cNvSpPr>
          <p:nvPr>
            <p:ph type="body" orient="vert" idx="1"/>
          </p:nvPr>
        </p:nvSpPr>
        <p:spPr>
          <a:xfrm>
            <a:off x="838200" y="365125"/>
            <a:ext cx="7734300" cy="496147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20" name="Sottotitolo 2">
            <a:extLst>
              <a:ext uri="{FF2B5EF4-FFF2-40B4-BE49-F238E27FC236}">
                <a16:creationId xmlns:a16="http://schemas.microsoft.com/office/drawing/2014/main" xmlns="" id="{9B539D87-5E01-47C8-A0A3-DA554397C43B}"/>
              </a:ext>
            </a:extLst>
          </p:cNvPr>
          <p:cNvSpPr txBox="1">
            <a:spLocks/>
          </p:cNvSpPr>
          <p:nvPr userDrawn="1"/>
        </p:nvSpPr>
        <p:spPr>
          <a:xfrm>
            <a:off x="8750116" y="6032369"/>
            <a:ext cx="2256357" cy="620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100" b="1" dirty="0"/>
              <a:t>18 #</a:t>
            </a:r>
            <a:r>
              <a:rPr lang="it-IT" sz="1100" b="1" dirty="0" err="1"/>
              <a:t>EUconfRAC</a:t>
            </a:r>
            <a:r>
              <a:rPr lang="it-IT" sz="1100" b="1" dirty="0"/>
              <a:t/>
            </a:r>
            <a:br>
              <a:rPr lang="it-IT" sz="1100" b="1" dirty="0"/>
            </a:br>
            <a:r>
              <a:rPr lang="en-US" sz="1100" i="1" dirty="0">
                <a:effectLst/>
                <a:latin typeface="Calibri" panose="020F0502020204030204" pitchFamily="34" charset="0"/>
                <a:ea typeface="Calibri" panose="020F0502020204030204" pitchFamily="34" charset="0"/>
                <a:cs typeface="Times New Roman" panose="02020603050405020304" pitchFamily="18" charset="0"/>
              </a:rPr>
              <a:t>Under the Auspices of the </a:t>
            </a:r>
            <a:br>
              <a:rPr lang="en-US" sz="1100" i="1" dirty="0">
                <a:effectLst/>
                <a:latin typeface="Calibri" panose="020F0502020204030204" pitchFamily="34" charset="0"/>
                <a:ea typeface="Calibri" panose="020F0502020204030204" pitchFamily="34" charset="0"/>
                <a:cs typeface="Times New Roman" panose="02020603050405020304" pitchFamily="18" charset="0"/>
              </a:rPr>
            </a:br>
            <a:r>
              <a:rPr lang="en-US" sz="1100" i="1" dirty="0">
                <a:effectLst/>
                <a:latin typeface="Calibri" panose="020F0502020204030204" pitchFamily="34" charset="0"/>
                <a:ea typeface="Calibri" panose="020F0502020204030204" pitchFamily="34" charset="0"/>
                <a:cs typeface="Times New Roman" panose="02020603050405020304" pitchFamily="18" charset="0"/>
              </a:rPr>
              <a:t>Italian Ministry for the Environment</a:t>
            </a:r>
            <a:endParaRPr lang="it-IT" sz="1100" b="1" dirty="0"/>
          </a:p>
          <a:p>
            <a:endParaRPr lang="it-IT" sz="1100" b="1" dirty="0"/>
          </a:p>
          <a:p>
            <a:endParaRPr lang="it-IT" sz="1100" b="1" dirty="0"/>
          </a:p>
        </p:txBody>
      </p:sp>
      <p:pic>
        <p:nvPicPr>
          <p:cNvPr id="21" name="Immagine 20" descr="logo ATF colori senza puntini">
            <a:extLst>
              <a:ext uri="{FF2B5EF4-FFF2-40B4-BE49-F238E27FC236}">
                <a16:creationId xmlns:a16="http://schemas.microsoft.com/office/drawing/2014/main" xmlns="" id="{DEA75FDE-B9B8-4C91-917E-72D05D26C2D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58028" y="6163528"/>
            <a:ext cx="357505" cy="359410"/>
          </a:xfrm>
          <a:prstGeom prst="rect">
            <a:avLst/>
          </a:prstGeom>
          <a:noFill/>
          <a:ln>
            <a:noFill/>
          </a:ln>
        </p:spPr>
      </p:pic>
      <p:pic>
        <p:nvPicPr>
          <p:cNvPr id="22" name="Immagine 21" descr="Galileo negativo NO scritta">
            <a:extLst>
              <a:ext uri="{FF2B5EF4-FFF2-40B4-BE49-F238E27FC236}">
                <a16:creationId xmlns:a16="http://schemas.microsoft.com/office/drawing/2014/main" xmlns="" id="{FE509347-B0F7-456D-8960-015E89559D9F}"/>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32806" y="6163528"/>
            <a:ext cx="437515" cy="358140"/>
          </a:xfrm>
          <a:prstGeom prst="rect">
            <a:avLst/>
          </a:prstGeom>
          <a:noFill/>
          <a:ln>
            <a:noFill/>
          </a:ln>
        </p:spPr>
      </p:pic>
      <p:pic>
        <p:nvPicPr>
          <p:cNvPr id="23" name="Immagine 22" descr="iir_new">
            <a:extLst>
              <a:ext uri="{FF2B5EF4-FFF2-40B4-BE49-F238E27FC236}">
                <a16:creationId xmlns:a16="http://schemas.microsoft.com/office/drawing/2014/main" xmlns="" id="{FA32EF07-FE0C-4DA2-8914-49926144790C}"/>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77248" y="6186714"/>
            <a:ext cx="628650" cy="359410"/>
          </a:xfrm>
          <a:prstGeom prst="rect">
            <a:avLst/>
          </a:prstGeom>
          <a:noFill/>
          <a:ln>
            <a:noFill/>
          </a:ln>
        </p:spPr>
      </p:pic>
      <p:pic>
        <p:nvPicPr>
          <p:cNvPr id="24" name="Immagine 23" descr="UN Environment">
            <a:extLst>
              <a:ext uri="{FF2B5EF4-FFF2-40B4-BE49-F238E27FC236}">
                <a16:creationId xmlns:a16="http://schemas.microsoft.com/office/drawing/2014/main" xmlns="" id="{59482CCD-58D3-4BD4-AF35-AE6679876A68}"/>
              </a:ext>
            </a:extLst>
          </p:cNvPr>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185527" y="6186714"/>
            <a:ext cx="669290" cy="359410"/>
          </a:xfrm>
          <a:prstGeom prst="rect">
            <a:avLst/>
          </a:prstGeom>
          <a:noFill/>
          <a:ln>
            <a:noFill/>
          </a:ln>
        </p:spPr>
      </p:pic>
      <p:pic>
        <p:nvPicPr>
          <p:cNvPr id="25" name="Immagine 24">
            <a:extLst>
              <a:ext uri="{FF2B5EF4-FFF2-40B4-BE49-F238E27FC236}">
                <a16:creationId xmlns:a16="http://schemas.microsoft.com/office/drawing/2014/main" xmlns="" id="{689C4E7C-B481-4AB2-8B19-4BBE17C00735}"/>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6837333" y="6141629"/>
            <a:ext cx="407035" cy="449580"/>
          </a:xfrm>
          <a:prstGeom prst="rect">
            <a:avLst/>
          </a:prstGeom>
        </p:spPr>
      </p:pic>
      <p:pic>
        <p:nvPicPr>
          <p:cNvPr id="26" name="Immagine 25">
            <a:extLst>
              <a:ext uri="{FF2B5EF4-FFF2-40B4-BE49-F238E27FC236}">
                <a16:creationId xmlns:a16="http://schemas.microsoft.com/office/drawing/2014/main" xmlns="" id="{984CC29C-655C-4DB6-8B5D-2EEF082D1019}"/>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7866168" y="6131114"/>
            <a:ext cx="691515" cy="441960"/>
          </a:xfrm>
          <a:prstGeom prst="rect">
            <a:avLst/>
          </a:prstGeom>
        </p:spPr>
      </p:pic>
      <p:pic>
        <p:nvPicPr>
          <p:cNvPr id="27" name="Immagine 26">
            <a:extLst>
              <a:ext uri="{FF2B5EF4-FFF2-40B4-BE49-F238E27FC236}">
                <a16:creationId xmlns:a16="http://schemas.microsoft.com/office/drawing/2014/main" xmlns="" id="{89B0306D-0AE0-4124-986D-B326167C3F4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793605" y="6172094"/>
            <a:ext cx="442623" cy="360000"/>
          </a:xfrm>
          <a:prstGeom prst="rect">
            <a:avLst/>
          </a:prstGeom>
        </p:spPr>
      </p:pic>
    </p:spTree>
    <p:extLst>
      <p:ext uri="{BB962C8B-B14F-4D97-AF65-F5344CB8AC3E}">
        <p14:creationId xmlns:p14="http://schemas.microsoft.com/office/powerpoint/2010/main" val="394348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C66D063-26A9-462A-93AA-344417D63218}"/>
              </a:ext>
            </a:extLst>
          </p:cNvPr>
          <p:cNvSpPr>
            <a:spLocks noGrp="1"/>
          </p:cNvSpPr>
          <p:nvPr>
            <p:ph type="title"/>
          </p:nvPr>
        </p:nvSpPr>
        <p:spPr/>
        <p:txBody>
          <a:bodyPr/>
          <a:lstStyle/>
          <a:p>
            <a:r>
              <a:rPr lang="it-IT" smtClean="0"/>
              <a:t>Fare clic per modificare lo stile del titolo</a:t>
            </a:r>
            <a:endParaRPr lang="it-IT"/>
          </a:p>
        </p:txBody>
      </p:sp>
      <p:sp>
        <p:nvSpPr>
          <p:cNvPr id="3" name="Segnaposto contenuto 2">
            <a:extLst>
              <a:ext uri="{FF2B5EF4-FFF2-40B4-BE49-F238E27FC236}">
                <a16:creationId xmlns:a16="http://schemas.microsoft.com/office/drawing/2014/main" xmlns="" id="{0ECE6E36-3896-4064-8888-51606E84BE14}"/>
              </a:ext>
            </a:extLst>
          </p:cNvPr>
          <p:cNvSpPr>
            <a:spLocks noGrp="1"/>
          </p:cNvSpPr>
          <p:nvPr>
            <p:ph idx="1"/>
          </p:nvPr>
        </p:nvSpPr>
        <p:spPr>
          <a:xfrm>
            <a:off x="838200" y="1825625"/>
            <a:ext cx="10515600" cy="358975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29" name="Sottotitolo 2">
            <a:extLst>
              <a:ext uri="{FF2B5EF4-FFF2-40B4-BE49-F238E27FC236}">
                <a16:creationId xmlns:a16="http://schemas.microsoft.com/office/drawing/2014/main" xmlns="" id="{495516B9-DE47-4114-AC00-DA02D531DFBF}"/>
              </a:ext>
            </a:extLst>
          </p:cNvPr>
          <p:cNvSpPr txBox="1">
            <a:spLocks/>
          </p:cNvSpPr>
          <p:nvPr userDrawn="1"/>
        </p:nvSpPr>
        <p:spPr>
          <a:xfrm>
            <a:off x="8750116" y="6032369"/>
            <a:ext cx="2256357" cy="620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100" b="1" dirty="0"/>
              <a:t>18 #</a:t>
            </a:r>
            <a:r>
              <a:rPr lang="it-IT" sz="1100" b="1" dirty="0" err="1"/>
              <a:t>EUconfRAC</a:t>
            </a:r>
            <a:r>
              <a:rPr lang="it-IT" sz="1100" b="1" dirty="0"/>
              <a:t/>
            </a:r>
            <a:br>
              <a:rPr lang="it-IT" sz="1100" b="1" dirty="0"/>
            </a:br>
            <a:r>
              <a:rPr lang="en-US" sz="1100" i="1" dirty="0">
                <a:effectLst/>
                <a:latin typeface="Calibri" panose="020F0502020204030204" pitchFamily="34" charset="0"/>
                <a:ea typeface="Calibri" panose="020F0502020204030204" pitchFamily="34" charset="0"/>
                <a:cs typeface="Times New Roman" panose="02020603050405020304" pitchFamily="18" charset="0"/>
              </a:rPr>
              <a:t>Under the Auspices of the </a:t>
            </a:r>
            <a:br>
              <a:rPr lang="en-US" sz="1100" i="1" dirty="0">
                <a:effectLst/>
                <a:latin typeface="Calibri" panose="020F0502020204030204" pitchFamily="34" charset="0"/>
                <a:ea typeface="Calibri" panose="020F0502020204030204" pitchFamily="34" charset="0"/>
                <a:cs typeface="Times New Roman" panose="02020603050405020304" pitchFamily="18" charset="0"/>
              </a:rPr>
            </a:br>
            <a:r>
              <a:rPr lang="en-US" sz="1100" i="1" dirty="0">
                <a:effectLst/>
                <a:latin typeface="Calibri" panose="020F0502020204030204" pitchFamily="34" charset="0"/>
                <a:ea typeface="Calibri" panose="020F0502020204030204" pitchFamily="34" charset="0"/>
                <a:cs typeface="Times New Roman" panose="02020603050405020304" pitchFamily="18" charset="0"/>
              </a:rPr>
              <a:t>Italian Ministry for the Environment</a:t>
            </a:r>
            <a:endParaRPr lang="it-IT" sz="1100" b="1" dirty="0"/>
          </a:p>
          <a:p>
            <a:endParaRPr lang="it-IT" sz="1100" b="1" dirty="0"/>
          </a:p>
          <a:p>
            <a:endParaRPr lang="it-IT" sz="1100" b="1" dirty="0"/>
          </a:p>
        </p:txBody>
      </p:sp>
      <p:pic>
        <p:nvPicPr>
          <p:cNvPr id="30" name="Immagine 29" descr="logo ATF colori senza puntini">
            <a:extLst>
              <a:ext uri="{FF2B5EF4-FFF2-40B4-BE49-F238E27FC236}">
                <a16:creationId xmlns:a16="http://schemas.microsoft.com/office/drawing/2014/main" xmlns="" id="{107A7B4B-EB46-4E62-AFC9-F6C5DA417C0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58028" y="6163528"/>
            <a:ext cx="357505" cy="359410"/>
          </a:xfrm>
          <a:prstGeom prst="rect">
            <a:avLst/>
          </a:prstGeom>
          <a:noFill/>
          <a:ln>
            <a:noFill/>
          </a:ln>
        </p:spPr>
      </p:pic>
      <p:pic>
        <p:nvPicPr>
          <p:cNvPr id="31" name="Immagine 30" descr="Galileo negativo NO scritta">
            <a:extLst>
              <a:ext uri="{FF2B5EF4-FFF2-40B4-BE49-F238E27FC236}">
                <a16:creationId xmlns:a16="http://schemas.microsoft.com/office/drawing/2014/main" xmlns="" id="{2B694A73-541C-4205-A137-7125AA2E7FD3}"/>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32806" y="6163528"/>
            <a:ext cx="437515" cy="358140"/>
          </a:xfrm>
          <a:prstGeom prst="rect">
            <a:avLst/>
          </a:prstGeom>
          <a:noFill/>
          <a:ln>
            <a:noFill/>
          </a:ln>
        </p:spPr>
      </p:pic>
      <p:pic>
        <p:nvPicPr>
          <p:cNvPr id="32" name="Immagine 31" descr="iir_new">
            <a:extLst>
              <a:ext uri="{FF2B5EF4-FFF2-40B4-BE49-F238E27FC236}">
                <a16:creationId xmlns:a16="http://schemas.microsoft.com/office/drawing/2014/main" xmlns="" id="{5B372787-32A4-4DCE-83AA-EE8041B4F9A7}"/>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77248" y="6186714"/>
            <a:ext cx="628650" cy="359410"/>
          </a:xfrm>
          <a:prstGeom prst="rect">
            <a:avLst/>
          </a:prstGeom>
          <a:noFill/>
          <a:ln>
            <a:noFill/>
          </a:ln>
        </p:spPr>
      </p:pic>
      <p:pic>
        <p:nvPicPr>
          <p:cNvPr id="33" name="Immagine 32" descr="UN Environment">
            <a:extLst>
              <a:ext uri="{FF2B5EF4-FFF2-40B4-BE49-F238E27FC236}">
                <a16:creationId xmlns:a16="http://schemas.microsoft.com/office/drawing/2014/main" xmlns="" id="{3AAFB43E-6ADB-4E91-A414-739BBE5E293B}"/>
              </a:ext>
            </a:extLst>
          </p:cNvPr>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185527" y="6186714"/>
            <a:ext cx="669290" cy="359410"/>
          </a:xfrm>
          <a:prstGeom prst="rect">
            <a:avLst/>
          </a:prstGeom>
          <a:noFill/>
          <a:ln>
            <a:noFill/>
          </a:ln>
        </p:spPr>
      </p:pic>
      <p:pic>
        <p:nvPicPr>
          <p:cNvPr id="34" name="Immagine 33">
            <a:extLst>
              <a:ext uri="{FF2B5EF4-FFF2-40B4-BE49-F238E27FC236}">
                <a16:creationId xmlns:a16="http://schemas.microsoft.com/office/drawing/2014/main" xmlns="" id="{53695C8E-D8D1-4048-A838-F43D57B94422}"/>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6837333" y="6141629"/>
            <a:ext cx="407035" cy="449580"/>
          </a:xfrm>
          <a:prstGeom prst="rect">
            <a:avLst/>
          </a:prstGeom>
        </p:spPr>
      </p:pic>
      <p:pic>
        <p:nvPicPr>
          <p:cNvPr id="35" name="Immagine 34">
            <a:extLst>
              <a:ext uri="{FF2B5EF4-FFF2-40B4-BE49-F238E27FC236}">
                <a16:creationId xmlns:a16="http://schemas.microsoft.com/office/drawing/2014/main" xmlns="" id="{80BDC7F6-00B6-4D6F-BB0B-A2BFAC96D230}"/>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7866168" y="6131114"/>
            <a:ext cx="691515" cy="441960"/>
          </a:xfrm>
          <a:prstGeom prst="rect">
            <a:avLst/>
          </a:prstGeom>
        </p:spPr>
      </p:pic>
      <p:pic>
        <p:nvPicPr>
          <p:cNvPr id="36" name="Immagine 35">
            <a:extLst>
              <a:ext uri="{FF2B5EF4-FFF2-40B4-BE49-F238E27FC236}">
                <a16:creationId xmlns:a16="http://schemas.microsoft.com/office/drawing/2014/main" xmlns="" id="{30572EC1-53F6-4A3D-9836-16DE887F3FC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793605" y="6172094"/>
            <a:ext cx="442623" cy="360000"/>
          </a:xfrm>
          <a:prstGeom prst="rect">
            <a:avLst/>
          </a:prstGeom>
        </p:spPr>
      </p:pic>
    </p:spTree>
    <p:extLst>
      <p:ext uri="{BB962C8B-B14F-4D97-AF65-F5344CB8AC3E}">
        <p14:creationId xmlns:p14="http://schemas.microsoft.com/office/powerpoint/2010/main" val="80548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A84E3B5-F788-4ECC-B170-484E76CD2B5F}"/>
              </a:ext>
            </a:extLst>
          </p:cNvPr>
          <p:cNvSpPr>
            <a:spLocks noGrp="1"/>
          </p:cNvSpPr>
          <p:nvPr>
            <p:ph type="title"/>
          </p:nvPr>
        </p:nvSpPr>
        <p:spPr>
          <a:xfrm>
            <a:off x="831850" y="742072"/>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a:extLst>
              <a:ext uri="{FF2B5EF4-FFF2-40B4-BE49-F238E27FC236}">
                <a16:creationId xmlns:a16="http://schemas.microsoft.com/office/drawing/2014/main" xmlns="" id="{5A011E7A-F805-4544-B56E-F6FBC0F4CB59}"/>
              </a:ext>
            </a:extLst>
          </p:cNvPr>
          <p:cNvSpPr>
            <a:spLocks noGrp="1"/>
          </p:cNvSpPr>
          <p:nvPr>
            <p:ph type="body" idx="1" hasCustomPrompt="1"/>
          </p:nvPr>
        </p:nvSpPr>
        <p:spPr>
          <a:xfrm>
            <a:off x="831850" y="362179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18th European Conference</a:t>
            </a:r>
          </a:p>
          <a:p>
            <a:r>
              <a:rPr lang="it-IT" dirty="0"/>
              <a:t>The </a:t>
            </a:r>
            <a:r>
              <a:rPr lang="it-IT" dirty="0" err="1"/>
              <a:t>Latest</a:t>
            </a:r>
            <a:r>
              <a:rPr lang="it-IT" dirty="0"/>
              <a:t> Technology in Refrigeration and Air </a:t>
            </a:r>
            <a:r>
              <a:rPr lang="it-IT" dirty="0" err="1"/>
              <a:t>Conditioning</a:t>
            </a:r>
            <a:endParaRPr lang="it-IT" dirty="0"/>
          </a:p>
          <a:p>
            <a:r>
              <a:rPr lang="it-IT" dirty="0"/>
              <a:t>Milan, 6-7 </a:t>
            </a:r>
            <a:r>
              <a:rPr lang="it-IT" dirty="0" err="1"/>
              <a:t>June</a:t>
            </a:r>
            <a:r>
              <a:rPr lang="it-IT" dirty="0"/>
              <a:t> 2019</a:t>
            </a:r>
          </a:p>
        </p:txBody>
      </p:sp>
      <p:sp>
        <p:nvSpPr>
          <p:cNvPr id="28" name="Sottotitolo 2">
            <a:extLst>
              <a:ext uri="{FF2B5EF4-FFF2-40B4-BE49-F238E27FC236}">
                <a16:creationId xmlns:a16="http://schemas.microsoft.com/office/drawing/2014/main" xmlns="" id="{1828D7F0-4CAC-4BBB-AB43-4E8F39D688BC}"/>
              </a:ext>
            </a:extLst>
          </p:cNvPr>
          <p:cNvSpPr txBox="1">
            <a:spLocks/>
          </p:cNvSpPr>
          <p:nvPr userDrawn="1"/>
        </p:nvSpPr>
        <p:spPr>
          <a:xfrm>
            <a:off x="8750116" y="6032369"/>
            <a:ext cx="2256357" cy="620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100" b="1" dirty="0"/>
              <a:t>18 #</a:t>
            </a:r>
            <a:r>
              <a:rPr lang="it-IT" sz="1100" b="1" dirty="0" err="1"/>
              <a:t>EUconfRAC</a:t>
            </a:r>
            <a:r>
              <a:rPr lang="it-IT" sz="1100" b="1" dirty="0"/>
              <a:t/>
            </a:r>
            <a:br>
              <a:rPr lang="it-IT" sz="1100" b="1" dirty="0"/>
            </a:br>
            <a:r>
              <a:rPr lang="en-US" sz="1100" i="1" dirty="0">
                <a:effectLst/>
                <a:latin typeface="Calibri" panose="020F0502020204030204" pitchFamily="34" charset="0"/>
                <a:ea typeface="Calibri" panose="020F0502020204030204" pitchFamily="34" charset="0"/>
                <a:cs typeface="Times New Roman" panose="02020603050405020304" pitchFamily="18" charset="0"/>
              </a:rPr>
              <a:t>Under the Auspices of the </a:t>
            </a:r>
            <a:br>
              <a:rPr lang="en-US" sz="1100" i="1" dirty="0">
                <a:effectLst/>
                <a:latin typeface="Calibri" panose="020F0502020204030204" pitchFamily="34" charset="0"/>
                <a:ea typeface="Calibri" panose="020F0502020204030204" pitchFamily="34" charset="0"/>
                <a:cs typeface="Times New Roman" panose="02020603050405020304" pitchFamily="18" charset="0"/>
              </a:rPr>
            </a:br>
            <a:r>
              <a:rPr lang="en-US" sz="1100" i="1" dirty="0">
                <a:effectLst/>
                <a:latin typeface="Calibri" panose="020F0502020204030204" pitchFamily="34" charset="0"/>
                <a:ea typeface="Calibri" panose="020F0502020204030204" pitchFamily="34" charset="0"/>
                <a:cs typeface="Times New Roman" panose="02020603050405020304" pitchFamily="18" charset="0"/>
              </a:rPr>
              <a:t>Italian Ministry for the Environment</a:t>
            </a:r>
            <a:endParaRPr lang="it-IT" sz="1100" b="1" dirty="0"/>
          </a:p>
          <a:p>
            <a:endParaRPr lang="it-IT" sz="1100" b="1" dirty="0"/>
          </a:p>
          <a:p>
            <a:endParaRPr lang="it-IT" sz="1100" b="1" dirty="0"/>
          </a:p>
        </p:txBody>
      </p:sp>
      <p:pic>
        <p:nvPicPr>
          <p:cNvPr id="29" name="Immagine 28" descr="logo ATF colori senza puntini">
            <a:extLst>
              <a:ext uri="{FF2B5EF4-FFF2-40B4-BE49-F238E27FC236}">
                <a16:creationId xmlns:a16="http://schemas.microsoft.com/office/drawing/2014/main" xmlns="" id="{9C0F7F74-7C20-4B0A-A721-1BB97E91D2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58028" y="6163528"/>
            <a:ext cx="357505" cy="359410"/>
          </a:xfrm>
          <a:prstGeom prst="rect">
            <a:avLst/>
          </a:prstGeom>
          <a:noFill/>
          <a:ln>
            <a:noFill/>
          </a:ln>
        </p:spPr>
      </p:pic>
      <p:pic>
        <p:nvPicPr>
          <p:cNvPr id="30" name="Immagine 29" descr="Galileo negativo NO scritta">
            <a:extLst>
              <a:ext uri="{FF2B5EF4-FFF2-40B4-BE49-F238E27FC236}">
                <a16:creationId xmlns:a16="http://schemas.microsoft.com/office/drawing/2014/main" xmlns="" id="{837DB330-08ED-4585-9A3D-4E87ED74A1F6}"/>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32806" y="6163528"/>
            <a:ext cx="437515" cy="358140"/>
          </a:xfrm>
          <a:prstGeom prst="rect">
            <a:avLst/>
          </a:prstGeom>
          <a:noFill/>
          <a:ln>
            <a:noFill/>
          </a:ln>
        </p:spPr>
      </p:pic>
      <p:pic>
        <p:nvPicPr>
          <p:cNvPr id="31" name="Immagine 30" descr="iir_new">
            <a:extLst>
              <a:ext uri="{FF2B5EF4-FFF2-40B4-BE49-F238E27FC236}">
                <a16:creationId xmlns:a16="http://schemas.microsoft.com/office/drawing/2014/main" xmlns="" id="{DE1E5CFC-7DBF-4A2D-BA55-A3EC7709946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77248" y="6186714"/>
            <a:ext cx="628650" cy="359410"/>
          </a:xfrm>
          <a:prstGeom prst="rect">
            <a:avLst/>
          </a:prstGeom>
          <a:noFill/>
          <a:ln>
            <a:noFill/>
          </a:ln>
        </p:spPr>
      </p:pic>
      <p:pic>
        <p:nvPicPr>
          <p:cNvPr id="32" name="Immagine 31" descr="UN Environment">
            <a:extLst>
              <a:ext uri="{FF2B5EF4-FFF2-40B4-BE49-F238E27FC236}">
                <a16:creationId xmlns:a16="http://schemas.microsoft.com/office/drawing/2014/main" xmlns="" id="{26263F5E-3A83-45AF-B63D-63A3B72EC451}"/>
              </a:ext>
            </a:extLst>
          </p:cNvPr>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185527" y="6186714"/>
            <a:ext cx="669290" cy="359410"/>
          </a:xfrm>
          <a:prstGeom prst="rect">
            <a:avLst/>
          </a:prstGeom>
          <a:noFill/>
          <a:ln>
            <a:noFill/>
          </a:ln>
        </p:spPr>
      </p:pic>
      <p:pic>
        <p:nvPicPr>
          <p:cNvPr id="33" name="Immagine 32">
            <a:extLst>
              <a:ext uri="{FF2B5EF4-FFF2-40B4-BE49-F238E27FC236}">
                <a16:creationId xmlns:a16="http://schemas.microsoft.com/office/drawing/2014/main" xmlns="" id="{98DB045A-80BB-4042-BE8F-ADCEF6A95CE0}"/>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6837333" y="6141629"/>
            <a:ext cx="407035" cy="449580"/>
          </a:xfrm>
          <a:prstGeom prst="rect">
            <a:avLst/>
          </a:prstGeom>
        </p:spPr>
      </p:pic>
      <p:pic>
        <p:nvPicPr>
          <p:cNvPr id="34" name="Immagine 33">
            <a:extLst>
              <a:ext uri="{FF2B5EF4-FFF2-40B4-BE49-F238E27FC236}">
                <a16:creationId xmlns:a16="http://schemas.microsoft.com/office/drawing/2014/main" xmlns="" id="{06FF4323-C2DC-43BE-B384-D92EBFA6B67D}"/>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7866168" y="6131114"/>
            <a:ext cx="691515" cy="441960"/>
          </a:xfrm>
          <a:prstGeom prst="rect">
            <a:avLst/>
          </a:prstGeom>
        </p:spPr>
      </p:pic>
      <p:pic>
        <p:nvPicPr>
          <p:cNvPr id="35" name="Immagine 34">
            <a:extLst>
              <a:ext uri="{FF2B5EF4-FFF2-40B4-BE49-F238E27FC236}">
                <a16:creationId xmlns:a16="http://schemas.microsoft.com/office/drawing/2014/main" xmlns="" id="{F9EF46FC-B9A4-4600-9B7B-B5C2A2F7CD1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793605" y="6172094"/>
            <a:ext cx="442623" cy="360000"/>
          </a:xfrm>
          <a:prstGeom prst="rect">
            <a:avLst/>
          </a:prstGeom>
        </p:spPr>
      </p:pic>
    </p:spTree>
    <p:extLst>
      <p:ext uri="{BB962C8B-B14F-4D97-AF65-F5344CB8AC3E}">
        <p14:creationId xmlns:p14="http://schemas.microsoft.com/office/powerpoint/2010/main" val="170842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CDFC42F-2B3C-482C-B3BF-D76C64B623B2}"/>
              </a:ext>
            </a:extLst>
          </p:cNvPr>
          <p:cNvSpPr>
            <a:spLocks noGrp="1"/>
          </p:cNvSpPr>
          <p:nvPr>
            <p:ph type="title"/>
          </p:nvPr>
        </p:nvSpPr>
        <p:spPr/>
        <p:txBody>
          <a:bodyPr/>
          <a:lstStyle/>
          <a:p>
            <a:r>
              <a:rPr lang="it-IT" smtClean="0"/>
              <a:t>Fare clic per modificare lo stile del titolo</a:t>
            </a:r>
            <a:endParaRPr lang="it-IT"/>
          </a:p>
        </p:txBody>
      </p:sp>
      <p:sp>
        <p:nvSpPr>
          <p:cNvPr id="3" name="Segnaposto contenuto 2">
            <a:extLst>
              <a:ext uri="{FF2B5EF4-FFF2-40B4-BE49-F238E27FC236}">
                <a16:creationId xmlns:a16="http://schemas.microsoft.com/office/drawing/2014/main" xmlns="" id="{49B01F36-640C-4938-B549-5783A9E4DE30}"/>
              </a:ext>
            </a:extLst>
          </p:cNvPr>
          <p:cNvSpPr>
            <a:spLocks noGrp="1"/>
          </p:cNvSpPr>
          <p:nvPr>
            <p:ph sz="half" idx="1"/>
          </p:nvPr>
        </p:nvSpPr>
        <p:spPr>
          <a:xfrm>
            <a:off x="838200" y="1825625"/>
            <a:ext cx="5181600" cy="358975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a:extLst>
              <a:ext uri="{FF2B5EF4-FFF2-40B4-BE49-F238E27FC236}">
                <a16:creationId xmlns:a16="http://schemas.microsoft.com/office/drawing/2014/main" xmlns="" id="{42D3CD6C-6B46-456D-B682-CAEECDAD0E56}"/>
              </a:ext>
            </a:extLst>
          </p:cNvPr>
          <p:cNvSpPr>
            <a:spLocks noGrp="1"/>
          </p:cNvSpPr>
          <p:nvPr>
            <p:ph sz="half" idx="2"/>
          </p:nvPr>
        </p:nvSpPr>
        <p:spPr>
          <a:xfrm>
            <a:off x="6172200" y="1825625"/>
            <a:ext cx="5181600" cy="358975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a:extLst>
              <a:ext uri="{FF2B5EF4-FFF2-40B4-BE49-F238E27FC236}">
                <a16:creationId xmlns:a16="http://schemas.microsoft.com/office/drawing/2014/main" xmlns="" id="{112C21C1-FEEF-488F-953D-D08A4C04EE1F}"/>
              </a:ext>
            </a:extLst>
          </p:cNvPr>
          <p:cNvSpPr>
            <a:spLocks noGrp="1"/>
          </p:cNvSpPr>
          <p:nvPr>
            <p:ph type="dt" sz="half" idx="10"/>
          </p:nvPr>
        </p:nvSpPr>
        <p:spPr/>
        <p:txBody>
          <a:bodyPr/>
          <a:lstStyle>
            <a:lvl1pPr>
              <a:defRPr/>
            </a:lvl1pPr>
          </a:lstStyle>
          <a:p>
            <a:r>
              <a:rPr lang="it-IT" dirty="0"/>
              <a:t>Milan, 6-7 </a:t>
            </a:r>
            <a:r>
              <a:rPr lang="it-IT" dirty="0" err="1"/>
              <a:t>June</a:t>
            </a:r>
            <a:r>
              <a:rPr lang="it-IT" dirty="0"/>
              <a:t> 2019</a:t>
            </a:r>
          </a:p>
        </p:txBody>
      </p:sp>
      <p:sp>
        <p:nvSpPr>
          <p:cNvPr id="6" name="Segnaposto piè di pagina 5">
            <a:extLst>
              <a:ext uri="{FF2B5EF4-FFF2-40B4-BE49-F238E27FC236}">
                <a16:creationId xmlns:a16="http://schemas.microsoft.com/office/drawing/2014/main" xmlns="" id="{E3C6EF5B-5BB3-4065-96D2-A97309555668}"/>
              </a:ext>
            </a:extLst>
          </p:cNvPr>
          <p:cNvSpPr>
            <a:spLocks noGrp="1"/>
          </p:cNvSpPr>
          <p:nvPr>
            <p:ph type="ftr" sz="quarter" idx="11"/>
          </p:nvPr>
        </p:nvSpPr>
        <p:spPr/>
        <p:txBody>
          <a:bodyPr/>
          <a:lstStyle/>
          <a:p>
            <a:r>
              <a:rPr lang="it-IT" dirty="0" err="1"/>
              <a:t>Author’s</a:t>
            </a:r>
            <a:r>
              <a:rPr lang="it-IT" dirty="0"/>
              <a:t> Name</a:t>
            </a:r>
          </a:p>
        </p:txBody>
      </p:sp>
      <p:sp>
        <p:nvSpPr>
          <p:cNvPr id="7" name="Segnaposto numero diapositiva 6">
            <a:extLst>
              <a:ext uri="{FF2B5EF4-FFF2-40B4-BE49-F238E27FC236}">
                <a16:creationId xmlns:a16="http://schemas.microsoft.com/office/drawing/2014/main" xmlns="" id="{91D242F6-2455-48D7-AC61-775AE4FD8A20}"/>
              </a:ext>
            </a:extLst>
          </p:cNvPr>
          <p:cNvSpPr>
            <a:spLocks noGrp="1"/>
          </p:cNvSpPr>
          <p:nvPr>
            <p:ph type="sldNum" sz="quarter" idx="12"/>
          </p:nvPr>
        </p:nvSpPr>
        <p:spPr/>
        <p:txBody>
          <a:bodyPr/>
          <a:lstStyle/>
          <a:p>
            <a:fld id="{8769C5E0-79E0-4FAD-A478-7725DB51B32A}" type="slidenum">
              <a:rPr lang="it-IT" smtClean="0"/>
              <a:t>‹N›</a:t>
            </a:fld>
            <a:endParaRPr lang="it-IT"/>
          </a:p>
        </p:txBody>
      </p:sp>
      <p:sp>
        <p:nvSpPr>
          <p:cNvPr id="14" name="Sottotitolo 2">
            <a:extLst>
              <a:ext uri="{FF2B5EF4-FFF2-40B4-BE49-F238E27FC236}">
                <a16:creationId xmlns:a16="http://schemas.microsoft.com/office/drawing/2014/main" xmlns="" id="{89938D75-BB5E-4FCC-B4BA-51BC5B9F0C22}"/>
              </a:ext>
            </a:extLst>
          </p:cNvPr>
          <p:cNvSpPr txBox="1">
            <a:spLocks/>
          </p:cNvSpPr>
          <p:nvPr userDrawn="1"/>
        </p:nvSpPr>
        <p:spPr>
          <a:xfrm>
            <a:off x="8817560" y="5736555"/>
            <a:ext cx="2256357" cy="620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200" b="1" dirty="0"/>
              <a:t>18 #</a:t>
            </a:r>
            <a:r>
              <a:rPr lang="it-IT" sz="1200" b="1" dirty="0" err="1"/>
              <a:t>EUconfRAC</a:t>
            </a:r>
            <a:r>
              <a:rPr lang="it-IT" sz="1400" b="1" dirty="0"/>
              <a:t/>
            </a:r>
            <a:br>
              <a:rPr lang="it-IT" sz="1400" b="1" dirty="0"/>
            </a:br>
            <a:r>
              <a:rPr lang="en-US" sz="1000" i="1" dirty="0">
                <a:effectLst/>
                <a:latin typeface="Calibri" panose="020F0502020204030204" pitchFamily="34" charset="0"/>
                <a:ea typeface="Calibri" panose="020F0502020204030204" pitchFamily="34" charset="0"/>
                <a:cs typeface="Times New Roman" panose="02020603050405020304" pitchFamily="18" charset="0"/>
              </a:rPr>
              <a:t>Under the Auspices of the </a:t>
            </a:r>
            <a:br>
              <a:rPr lang="en-US" sz="1000" i="1" dirty="0">
                <a:effectLst/>
                <a:latin typeface="Calibri" panose="020F0502020204030204" pitchFamily="34" charset="0"/>
                <a:ea typeface="Calibri" panose="020F0502020204030204" pitchFamily="34" charset="0"/>
                <a:cs typeface="Times New Roman" panose="02020603050405020304" pitchFamily="18" charset="0"/>
              </a:rPr>
            </a:br>
            <a:r>
              <a:rPr lang="en-US" sz="1000" i="1" dirty="0">
                <a:effectLst/>
                <a:latin typeface="Calibri" panose="020F0502020204030204" pitchFamily="34" charset="0"/>
                <a:ea typeface="Calibri" panose="020F0502020204030204" pitchFamily="34" charset="0"/>
                <a:cs typeface="Times New Roman" panose="02020603050405020304" pitchFamily="18" charset="0"/>
              </a:rPr>
              <a:t>Italian Ministry for the Environment</a:t>
            </a:r>
            <a:endParaRPr lang="it-IT" sz="1000" b="1" dirty="0"/>
          </a:p>
          <a:p>
            <a:endParaRPr lang="it-IT" sz="1400" b="1" dirty="0"/>
          </a:p>
          <a:p>
            <a:endParaRPr lang="it-IT" sz="1400" b="1" dirty="0"/>
          </a:p>
        </p:txBody>
      </p:sp>
      <p:pic>
        <p:nvPicPr>
          <p:cNvPr id="15" name="Immagine 14" descr="logo ATF colori senza puntini">
            <a:extLst>
              <a:ext uri="{FF2B5EF4-FFF2-40B4-BE49-F238E27FC236}">
                <a16:creationId xmlns:a16="http://schemas.microsoft.com/office/drawing/2014/main" xmlns="" id="{5E38FC39-F1CD-4938-8E71-C7012F44809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9103" y="5826469"/>
            <a:ext cx="357505" cy="359410"/>
          </a:xfrm>
          <a:prstGeom prst="rect">
            <a:avLst/>
          </a:prstGeom>
          <a:noFill/>
          <a:ln>
            <a:noFill/>
          </a:ln>
        </p:spPr>
      </p:pic>
      <p:pic>
        <p:nvPicPr>
          <p:cNvPr id="16" name="Immagine 15" descr="Galileo negativo NO scritta">
            <a:extLst>
              <a:ext uri="{FF2B5EF4-FFF2-40B4-BE49-F238E27FC236}">
                <a16:creationId xmlns:a16="http://schemas.microsoft.com/office/drawing/2014/main" xmlns="" id="{A1E5A06C-3A72-4931-9528-7F9B85A86A2F}"/>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95097" y="5809990"/>
            <a:ext cx="437515" cy="358140"/>
          </a:xfrm>
          <a:prstGeom prst="rect">
            <a:avLst/>
          </a:prstGeom>
          <a:noFill/>
          <a:ln>
            <a:noFill/>
          </a:ln>
        </p:spPr>
      </p:pic>
      <p:pic>
        <p:nvPicPr>
          <p:cNvPr id="17" name="Immagine 16" descr="iir_new">
            <a:extLst>
              <a:ext uri="{FF2B5EF4-FFF2-40B4-BE49-F238E27FC236}">
                <a16:creationId xmlns:a16="http://schemas.microsoft.com/office/drawing/2014/main" xmlns="" id="{D83700D7-FA0C-4365-915B-25AE81423930}"/>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60632" y="5843740"/>
            <a:ext cx="628650" cy="359410"/>
          </a:xfrm>
          <a:prstGeom prst="rect">
            <a:avLst/>
          </a:prstGeom>
          <a:noFill/>
          <a:ln>
            <a:noFill/>
          </a:ln>
        </p:spPr>
      </p:pic>
      <p:pic>
        <p:nvPicPr>
          <p:cNvPr id="18" name="Immagine 17" descr="UN Environment">
            <a:extLst>
              <a:ext uri="{FF2B5EF4-FFF2-40B4-BE49-F238E27FC236}">
                <a16:creationId xmlns:a16="http://schemas.microsoft.com/office/drawing/2014/main" xmlns="" id="{36D40C2D-2DCA-4505-B859-5A01D43A45FA}"/>
              </a:ext>
            </a:extLst>
          </p:cNvPr>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185527" y="5849360"/>
            <a:ext cx="669290" cy="359410"/>
          </a:xfrm>
          <a:prstGeom prst="rect">
            <a:avLst/>
          </a:prstGeom>
          <a:noFill/>
          <a:ln>
            <a:noFill/>
          </a:ln>
        </p:spPr>
      </p:pic>
      <p:pic>
        <p:nvPicPr>
          <p:cNvPr id="19" name="Immagine 18">
            <a:extLst>
              <a:ext uri="{FF2B5EF4-FFF2-40B4-BE49-F238E27FC236}">
                <a16:creationId xmlns:a16="http://schemas.microsoft.com/office/drawing/2014/main" xmlns="" id="{D5A9C9AC-753B-41BE-8F4E-F780731E3FF1}"/>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6860135" y="5736299"/>
            <a:ext cx="407035" cy="449580"/>
          </a:xfrm>
          <a:prstGeom prst="rect">
            <a:avLst/>
          </a:prstGeom>
        </p:spPr>
      </p:pic>
      <p:pic>
        <p:nvPicPr>
          <p:cNvPr id="20" name="Immagine 19">
            <a:extLst>
              <a:ext uri="{FF2B5EF4-FFF2-40B4-BE49-F238E27FC236}">
                <a16:creationId xmlns:a16="http://schemas.microsoft.com/office/drawing/2014/main" xmlns="" id="{1EA664D2-2E8F-4C5C-AD68-9E50EB76449A}"/>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8260697" y="5785194"/>
            <a:ext cx="691515" cy="441960"/>
          </a:xfrm>
          <a:prstGeom prst="rect">
            <a:avLst/>
          </a:prstGeom>
        </p:spPr>
      </p:pic>
    </p:spTree>
    <p:extLst>
      <p:ext uri="{BB962C8B-B14F-4D97-AF65-F5344CB8AC3E}">
        <p14:creationId xmlns:p14="http://schemas.microsoft.com/office/powerpoint/2010/main" val="334271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972545-0B25-4D61-A221-9BF5CDDE42AF}"/>
              </a:ext>
            </a:extLst>
          </p:cNvPr>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a:extLst>
              <a:ext uri="{FF2B5EF4-FFF2-40B4-BE49-F238E27FC236}">
                <a16:creationId xmlns:a16="http://schemas.microsoft.com/office/drawing/2014/main" xmlns="" id="{161E8623-1668-4BDC-9701-B9952A45BF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a:extLst>
              <a:ext uri="{FF2B5EF4-FFF2-40B4-BE49-F238E27FC236}">
                <a16:creationId xmlns:a16="http://schemas.microsoft.com/office/drawing/2014/main" xmlns="" id="{B475FB63-0299-4AE9-9705-5AFC8AE776A5}"/>
              </a:ext>
            </a:extLst>
          </p:cNvPr>
          <p:cNvSpPr>
            <a:spLocks noGrp="1"/>
          </p:cNvSpPr>
          <p:nvPr>
            <p:ph sz="half" idx="2"/>
          </p:nvPr>
        </p:nvSpPr>
        <p:spPr>
          <a:xfrm>
            <a:off x="839788" y="2505075"/>
            <a:ext cx="5157787" cy="30368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a:extLst>
              <a:ext uri="{FF2B5EF4-FFF2-40B4-BE49-F238E27FC236}">
                <a16:creationId xmlns:a16="http://schemas.microsoft.com/office/drawing/2014/main" xmlns="" id="{563BE460-C69E-4A36-8172-15D87BD37F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a:extLst>
              <a:ext uri="{FF2B5EF4-FFF2-40B4-BE49-F238E27FC236}">
                <a16:creationId xmlns:a16="http://schemas.microsoft.com/office/drawing/2014/main" xmlns="" id="{B28E4500-1D66-4076-8B92-9B70DF55E260}"/>
              </a:ext>
            </a:extLst>
          </p:cNvPr>
          <p:cNvSpPr>
            <a:spLocks noGrp="1"/>
          </p:cNvSpPr>
          <p:nvPr>
            <p:ph sz="quarter" idx="4"/>
          </p:nvPr>
        </p:nvSpPr>
        <p:spPr>
          <a:xfrm>
            <a:off x="6172200" y="2505075"/>
            <a:ext cx="5183188" cy="30368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23" name="Sottotitolo 2">
            <a:extLst>
              <a:ext uri="{FF2B5EF4-FFF2-40B4-BE49-F238E27FC236}">
                <a16:creationId xmlns:a16="http://schemas.microsoft.com/office/drawing/2014/main" xmlns="" id="{3A78077B-F1BA-4875-9019-8A9831BCA5A2}"/>
              </a:ext>
            </a:extLst>
          </p:cNvPr>
          <p:cNvSpPr txBox="1">
            <a:spLocks/>
          </p:cNvSpPr>
          <p:nvPr userDrawn="1"/>
        </p:nvSpPr>
        <p:spPr>
          <a:xfrm>
            <a:off x="8750116" y="6032369"/>
            <a:ext cx="2256357" cy="620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100" b="1" dirty="0"/>
              <a:t>18 #</a:t>
            </a:r>
            <a:r>
              <a:rPr lang="it-IT" sz="1100" b="1" dirty="0" err="1"/>
              <a:t>EUconfRAC</a:t>
            </a:r>
            <a:r>
              <a:rPr lang="it-IT" sz="1100" b="1" dirty="0"/>
              <a:t/>
            </a:r>
            <a:br>
              <a:rPr lang="it-IT" sz="1100" b="1" dirty="0"/>
            </a:br>
            <a:r>
              <a:rPr lang="en-US" sz="1100" i="1" dirty="0">
                <a:effectLst/>
                <a:latin typeface="Calibri" panose="020F0502020204030204" pitchFamily="34" charset="0"/>
                <a:ea typeface="Calibri" panose="020F0502020204030204" pitchFamily="34" charset="0"/>
                <a:cs typeface="Times New Roman" panose="02020603050405020304" pitchFamily="18" charset="0"/>
              </a:rPr>
              <a:t>Under the Auspices of the </a:t>
            </a:r>
            <a:br>
              <a:rPr lang="en-US" sz="1100" i="1" dirty="0">
                <a:effectLst/>
                <a:latin typeface="Calibri" panose="020F0502020204030204" pitchFamily="34" charset="0"/>
                <a:ea typeface="Calibri" panose="020F0502020204030204" pitchFamily="34" charset="0"/>
                <a:cs typeface="Times New Roman" panose="02020603050405020304" pitchFamily="18" charset="0"/>
              </a:rPr>
            </a:br>
            <a:r>
              <a:rPr lang="en-US" sz="1100" i="1" dirty="0">
                <a:effectLst/>
                <a:latin typeface="Calibri" panose="020F0502020204030204" pitchFamily="34" charset="0"/>
                <a:ea typeface="Calibri" panose="020F0502020204030204" pitchFamily="34" charset="0"/>
                <a:cs typeface="Times New Roman" panose="02020603050405020304" pitchFamily="18" charset="0"/>
              </a:rPr>
              <a:t>Italian Ministry for the Environment</a:t>
            </a:r>
            <a:endParaRPr lang="it-IT" sz="1100" b="1" dirty="0"/>
          </a:p>
          <a:p>
            <a:endParaRPr lang="it-IT" sz="1100" b="1" dirty="0"/>
          </a:p>
          <a:p>
            <a:endParaRPr lang="it-IT" sz="1100" b="1" dirty="0"/>
          </a:p>
        </p:txBody>
      </p:sp>
      <p:pic>
        <p:nvPicPr>
          <p:cNvPr id="24" name="Immagine 23" descr="logo ATF colori senza puntini">
            <a:extLst>
              <a:ext uri="{FF2B5EF4-FFF2-40B4-BE49-F238E27FC236}">
                <a16:creationId xmlns:a16="http://schemas.microsoft.com/office/drawing/2014/main" xmlns="" id="{9BB59FAE-C171-4ACF-AE0C-C42357087BA4}"/>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58028" y="6163528"/>
            <a:ext cx="357505" cy="359410"/>
          </a:xfrm>
          <a:prstGeom prst="rect">
            <a:avLst/>
          </a:prstGeom>
          <a:noFill/>
          <a:ln>
            <a:noFill/>
          </a:ln>
        </p:spPr>
      </p:pic>
      <p:pic>
        <p:nvPicPr>
          <p:cNvPr id="25" name="Immagine 24" descr="Galileo negativo NO scritta">
            <a:extLst>
              <a:ext uri="{FF2B5EF4-FFF2-40B4-BE49-F238E27FC236}">
                <a16:creationId xmlns:a16="http://schemas.microsoft.com/office/drawing/2014/main" xmlns="" id="{0E873D2C-4889-4D6A-810C-87EF8D99F7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32806" y="6163528"/>
            <a:ext cx="437515" cy="358140"/>
          </a:xfrm>
          <a:prstGeom prst="rect">
            <a:avLst/>
          </a:prstGeom>
          <a:noFill/>
          <a:ln>
            <a:noFill/>
          </a:ln>
        </p:spPr>
      </p:pic>
      <p:pic>
        <p:nvPicPr>
          <p:cNvPr id="26" name="Immagine 25" descr="iir_new">
            <a:extLst>
              <a:ext uri="{FF2B5EF4-FFF2-40B4-BE49-F238E27FC236}">
                <a16:creationId xmlns:a16="http://schemas.microsoft.com/office/drawing/2014/main" xmlns="" id="{F58732BD-B0C6-4800-AD11-B82129095564}"/>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77248" y="6186714"/>
            <a:ext cx="628650" cy="359410"/>
          </a:xfrm>
          <a:prstGeom prst="rect">
            <a:avLst/>
          </a:prstGeom>
          <a:noFill/>
          <a:ln>
            <a:noFill/>
          </a:ln>
        </p:spPr>
      </p:pic>
      <p:pic>
        <p:nvPicPr>
          <p:cNvPr id="27" name="Immagine 26" descr="UN Environment">
            <a:extLst>
              <a:ext uri="{FF2B5EF4-FFF2-40B4-BE49-F238E27FC236}">
                <a16:creationId xmlns:a16="http://schemas.microsoft.com/office/drawing/2014/main" xmlns="" id="{8AE0593F-4461-4D2A-B4CD-8BFDFD9B339C}"/>
              </a:ext>
            </a:extLst>
          </p:cNvPr>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185527" y="6186714"/>
            <a:ext cx="669290" cy="359410"/>
          </a:xfrm>
          <a:prstGeom prst="rect">
            <a:avLst/>
          </a:prstGeom>
          <a:noFill/>
          <a:ln>
            <a:noFill/>
          </a:ln>
        </p:spPr>
      </p:pic>
      <p:pic>
        <p:nvPicPr>
          <p:cNvPr id="28" name="Immagine 27">
            <a:extLst>
              <a:ext uri="{FF2B5EF4-FFF2-40B4-BE49-F238E27FC236}">
                <a16:creationId xmlns:a16="http://schemas.microsoft.com/office/drawing/2014/main" xmlns="" id="{178EDB5D-F6FE-47C7-8C66-86973B9F1F2D}"/>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6837333" y="6141629"/>
            <a:ext cx="407035" cy="449580"/>
          </a:xfrm>
          <a:prstGeom prst="rect">
            <a:avLst/>
          </a:prstGeom>
        </p:spPr>
      </p:pic>
      <p:pic>
        <p:nvPicPr>
          <p:cNvPr id="29" name="Immagine 28">
            <a:extLst>
              <a:ext uri="{FF2B5EF4-FFF2-40B4-BE49-F238E27FC236}">
                <a16:creationId xmlns:a16="http://schemas.microsoft.com/office/drawing/2014/main" xmlns="" id="{852C0492-CB02-457E-8169-F7A4DF525717}"/>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7866168" y="6131114"/>
            <a:ext cx="691515" cy="441960"/>
          </a:xfrm>
          <a:prstGeom prst="rect">
            <a:avLst/>
          </a:prstGeom>
        </p:spPr>
      </p:pic>
      <p:pic>
        <p:nvPicPr>
          <p:cNvPr id="30" name="Immagine 29">
            <a:extLst>
              <a:ext uri="{FF2B5EF4-FFF2-40B4-BE49-F238E27FC236}">
                <a16:creationId xmlns:a16="http://schemas.microsoft.com/office/drawing/2014/main" xmlns="" id="{5F832666-26E4-4788-9B59-DE6F49DB747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793605" y="6172094"/>
            <a:ext cx="442623" cy="360000"/>
          </a:xfrm>
          <a:prstGeom prst="rect">
            <a:avLst/>
          </a:prstGeom>
        </p:spPr>
      </p:pic>
    </p:spTree>
    <p:extLst>
      <p:ext uri="{BB962C8B-B14F-4D97-AF65-F5344CB8AC3E}">
        <p14:creationId xmlns:p14="http://schemas.microsoft.com/office/powerpoint/2010/main" val="2343975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E4BFEE0-902E-458A-9326-E8DCB68E42EF}"/>
              </a:ext>
            </a:extLst>
          </p:cNvPr>
          <p:cNvSpPr>
            <a:spLocks noGrp="1"/>
          </p:cNvSpPr>
          <p:nvPr>
            <p:ph type="title"/>
          </p:nvPr>
        </p:nvSpPr>
        <p:spPr/>
        <p:txBody>
          <a:bodyPr/>
          <a:lstStyle/>
          <a:p>
            <a:r>
              <a:rPr lang="it-IT" smtClean="0"/>
              <a:t>Fare clic per modificare lo stile del titolo</a:t>
            </a:r>
            <a:endParaRPr lang="it-IT"/>
          </a:p>
        </p:txBody>
      </p:sp>
      <p:sp>
        <p:nvSpPr>
          <p:cNvPr id="19" name="Sottotitolo 2">
            <a:extLst>
              <a:ext uri="{FF2B5EF4-FFF2-40B4-BE49-F238E27FC236}">
                <a16:creationId xmlns:a16="http://schemas.microsoft.com/office/drawing/2014/main" xmlns="" id="{C314D293-B9FC-4802-A4F4-3B72862923FD}"/>
              </a:ext>
            </a:extLst>
          </p:cNvPr>
          <p:cNvSpPr txBox="1">
            <a:spLocks/>
          </p:cNvSpPr>
          <p:nvPr userDrawn="1"/>
        </p:nvSpPr>
        <p:spPr>
          <a:xfrm>
            <a:off x="8750116" y="6032369"/>
            <a:ext cx="2256357" cy="620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100" b="1" dirty="0"/>
              <a:t>18 #</a:t>
            </a:r>
            <a:r>
              <a:rPr lang="it-IT" sz="1100" b="1" dirty="0" err="1"/>
              <a:t>EUconfRAC</a:t>
            </a:r>
            <a:r>
              <a:rPr lang="it-IT" sz="1100" b="1" dirty="0"/>
              <a:t/>
            </a:r>
            <a:br>
              <a:rPr lang="it-IT" sz="1100" b="1" dirty="0"/>
            </a:br>
            <a:r>
              <a:rPr lang="en-US" sz="1100" i="1" dirty="0">
                <a:effectLst/>
                <a:latin typeface="Calibri" panose="020F0502020204030204" pitchFamily="34" charset="0"/>
                <a:ea typeface="Calibri" panose="020F0502020204030204" pitchFamily="34" charset="0"/>
                <a:cs typeface="Times New Roman" panose="02020603050405020304" pitchFamily="18" charset="0"/>
              </a:rPr>
              <a:t>Under the Auspices of the </a:t>
            </a:r>
            <a:br>
              <a:rPr lang="en-US" sz="1100" i="1" dirty="0">
                <a:effectLst/>
                <a:latin typeface="Calibri" panose="020F0502020204030204" pitchFamily="34" charset="0"/>
                <a:ea typeface="Calibri" panose="020F0502020204030204" pitchFamily="34" charset="0"/>
                <a:cs typeface="Times New Roman" panose="02020603050405020304" pitchFamily="18" charset="0"/>
              </a:rPr>
            </a:br>
            <a:r>
              <a:rPr lang="en-US" sz="1100" i="1" dirty="0">
                <a:effectLst/>
                <a:latin typeface="Calibri" panose="020F0502020204030204" pitchFamily="34" charset="0"/>
                <a:ea typeface="Calibri" panose="020F0502020204030204" pitchFamily="34" charset="0"/>
                <a:cs typeface="Times New Roman" panose="02020603050405020304" pitchFamily="18" charset="0"/>
              </a:rPr>
              <a:t>Italian Ministry for the Environment</a:t>
            </a:r>
            <a:endParaRPr lang="it-IT" sz="1100" b="1" dirty="0"/>
          </a:p>
          <a:p>
            <a:endParaRPr lang="it-IT" sz="1100" b="1" dirty="0"/>
          </a:p>
          <a:p>
            <a:endParaRPr lang="it-IT" sz="1100" b="1" dirty="0"/>
          </a:p>
        </p:txBody>
      </p:sp>
      <p:pic>
        <p:nvPicPr>
          <p:cNvPr id="20" name="Immagine 19" descr="logo ATF colori senza puntini">
            <a:extLst>
              <a:ext uri="{FF2B5EF4-FFF2-40B4-BE49-F238E27FC236}">
                <a16:creationId xmlns:a16="http://schemas.microsoft.com/office/drawing/2014/main" xmlns="" id="{D82830F9-6E3F-45BC-AE2F-E8E1CFCB921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58028" y="6163528"/>
            <a:ext cx="357505" cy="359410"/>
          </a:xfrm>
          <a:prstGeom prst="rect">
            <a:avLst/>
          </a:prstGeom>
          <a:noFill/>
          <a:ln>
            <a:noFill/>
          </a:ln>
        </p:spPr>
      </p:pic>
      <p:pic>
        <p:nvPicPr>
          <p:cNvPr id="21" name="Immagine 20" descr="Galileo negativo NO scritta">
            <a:extLst>
              <a:ext uri="{FF2B5EF4-FFF2-40B4-BE49-F238E27FC236}">
                <a16:creationId xmlns:a16="http://schemas.microsoft.com/office/drawing/2014/main" xmlns="" id="{A54E69C0-B6A3-4E5B-BFED-C9398AA26860}"/>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32806" y="6163528"/>
            <a:ext cx="437515" cy="358140"/>
          </a:xfrm>
          <a:prstGeom prst="rect">
            <a:avLst/>
          </a:prstGeom>
          <a:noFill/>
          <a:ln>
            <a:noFill/>
          </a:ln>
        </p:spPr>
      </p:pic>
      <p:pic>
        <p:nvPicPr>
          <p:cNvPr id="22" name="Immagine 21" descr="iir_new">
            <a:extLst>
              <a:ext uri="{FF2B5EF4-FFF2-40B4-BE49-F238E27FC236}">
                <a16:creationId xmlns:a16="http://schemas.microsoft.com/office/drawing/2014/main" xmlns="" id="{33B962CC-92F8-4FD9-A309-4A021B7BBAB7}"/>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77248" y="6186714"/>
            <a:ext cx="628650" cy="359410"/>
          </a:xfrm>
          <a:prstGeom prst="rect">
            <a:avLst/>
          </a:prstGeom>
          <a:noFill/>
          <a:ln>
            <a:noFill/>
          </a:ln>
        </p:spPr>
      </p:pic>
      <p:pic>
        <p:nvPicPr>
          <p:cNvPr id="23" name="Immagine 22" descr="UN Environment">
            <a:extLst>
              <a:ext uri="{FF2B5EF4-FFF2-40B4-BE49-F238E27FC236}">
                <a16:creationId xmlns:a16="http://schemas.microsoft.com/office/drawing/2014/main" xmlns="" id="{106324F6-8D48-4C64-9C87-BDBFFE610041}"/>
              </a:ext>
            </a:extLst>
          </p:cNvPr>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185527" y="6186714"/>
            <a:ext cx="669290" cy="359410"/>
          </a:xfrm>
          <a:prstGeom prst="rect">
            <a:avLst/>
          </a:prstGeom>
          <a:noFill/>
          <a:ln>
            <a:noFill/>
          </a:ln>
        </p:spPr>
      </p:pic>
      <p:pic>
        <p:nvPicPr>
          <p:cNvPr id="24" name="Immagine 23">
            <a:extLst>
              <a:ext uri="{FF2B5EF4-FFF2-40B4-BE49-F238E27FC236}">
                <a16:creationId xmlns:a16="http://schemas.microsoft.com/office/drawing/2014/main" xmlns="" id="{6E39452E-8E07-4380-97F7-51172DE38F76}"/>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6837333" y="6141629"/>
            <a:ext cx="407035" cy="449580"/>
          </a:xfrm>
          <a:prstGeom prst="rect">
            <a:avLst/>
          </a:prstGeom>
        </p:spPr>
      </p:pic>
      <p:pic>
        <p:nvPicPr>
          <p:cNvPr id="25" name="Immagine 24">
            <a:extLst>
              <a:ext uri="{FF2B5EF4-FFF2-40B4-BE49-F238E27FC236}">
                <a16:creationId xmlns:a16="http://schemas.microsoft.com/office/drawing/2014/main" xmlns="" id="{D15340BC-6C4E-41E3-959E-B40F16B73F2D}"/>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7866168" y="6131114"/>
            <a:ext cx="691515" cy="441960"/>
          </a:xfrm>
          <a:prstGeom prst="rect">
            <a:avLst/>
          </a:prstGeom>
        </p:spPr>
      </p:pic>
      <p:pic>
        <p:nvPicPr>
          <p:cNvPr id="26" name="Immagine 25">
            <a:extLst>
              <a:ext uri="{FF2B5EF4-FFF2-40B4-BE49-F238E27FC236}">
                <a16:creationId xmlns:a16="http://schemas.microsoft.com/office/drawing/2014/main" xmlns="" id="{A96B4E26-71BE-440E-A64D-B3B110F1AEC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793605" y="6172094"/>
            <a:ext cx="442623" cy="360000"/>
          </a:xfrm>
          <a:prstGeom prst="rect">
            <a:avLst/>
          </a:prstGeom>
        </p:spPr>
      </p:pic>
    </p:spTree>
    <p:extLst>
      <p:ext uri="{BB962C8B-B14F-4D97-AF65-F5344CB8AC3E}">
        <p14:creationId xmlns:p14="http://schemas.microsoft.com/office/powerpoint/2010/main" val="216210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18" name="Sottotitolo 2">
            <a:extLst>
              <a:ext uri="{FF2B5EF4-FFF2-40B4-BE49-F238E27FC236}">
                <a16:creationId xmlns:a16="http://schemas.microsoft.com/office/drawing/2014/main" xmlns="" id="{F4733290-FAA4-4D24-8036-8606A2224867}"/>
              </a:ext>
            </a:extLst>
          </p:cNvPr>
          <p:cNvSpPr txBox="1">
            <a:spLocks/>
          </p:cNvSpPr>
          <p:nvPr userDrawn="1"/>
        </p:nvSpPr>
        <p:spPr>
          <a:xfrm>
            <a:off x="8750116" y="6032369"/>
            <a:ext cx="2256357" cy="620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100" b="1" dirty="0"/>
              <a:t>18 #</a:t>
            </a:r>
            <a:r>
              <a:rPr lang="it-IT" sz="1100" b="1" dirty="0" err="1"/>
              <a:t>EUconfRAC</a:t>
            </a:r>
            <a:r>
              <a:rPr lang="it-IT" sz="1100" b="1" dirty="0"/>
              <a:t/>
            </a:r>
            <a:br>
              <a:rPr lang="it-IT" sz="1100" b="1" dirty="0"/>
            </a:br>
            <a:r>
              <a:rPr lang="en-US" sz="1100" i="1" dirty="0">
                <a:effectLst/>
                <a:latin typeface="Calibri" panose="020F0502020204030204" pitchFamily="34" charset="0"/>
                <a:ea typeface="Calibri" panose="020F0502020204030204" pitchFamily="34" charset="0"/>
                <a:cs typeface="Times New Roman" panose="02020603050405020304" pitchFamily="18" charset="0"/>
              </a:rPr>
              <a:t>Under the Auspices of the </a:t>
            </a:r>
            <a:br>
              <a:rPr lang="en-US" sz="1100" i="1" dirty="0">
                <a:effectLst/>
                <a:latin typeface="Calibri" panose="020F0502020204030204" pitchFamily="34" charset="0"/>
                <a:ea typeface="Calibri" panose="020F0502020204030204" pitchFamily="34" charset="0"/>
                <a:cs typeface="Times New Roman" panose="02020603050405020304" pitchFamily="18" charset="0"/>
              </a:rPr>
            </a:br>
            <a:r>
              <a:rPr lang="en-US" sz="1100" i="1" dirty="0">
                <a:effectLst/>
                <a:latin typeface="Calibri" panose="020F0502020204030204" pitchFamily="34" charset="0"/>
                <a:ea typeface="Calibri" panose="020F0502020204030204" pitchFamily="34" charset="0"/>
                <a:cs typeface="Times New Roman" panose="02020603050405020304" pitchFamily="18" charset="0"/>
              </a:rPr>
              <a:t>Italian Ministry for the Environment</a:t>
            </a:r>
            <a:endParaRPr lang="it-IT" sz="1100" b="1" dirty="0"/>
          </a:p>
          <a:p>
            <a:endParaRPr lang="it-IT" sz="1100" b="1" dirty="0"/>
          </a:p>
          <a:p>
            <a:endParaRPr lang="it-IT" sz="1100" b="1" dirty="0"/>
          </a:p>
        </p:txBody>
      </p:sp>
      <p:pic>
        <p:nvPicPr>
          <p:cNvPr id="19" name="Immagine 18" descr="logo ATF colori senza puntini">
            <a:extLst>
              <a:ext uri="{FF2B5EF4-FFF2-40B4-BE49-F238E27FC236}">
                <a16:creationId xmlns:a16="http://schemas.microsoft.com/office/drawing/2014/main" xmlns="" id="{E24E0237-0343-412D-8D81-81F3FA189C0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58028" y="6163528"/>
            <a:ext cx="357505" cy="359410"/>
          </a:xfrm>
          <a:prstGeom prst="rect">
            <a:avLst/>
          </a:prstGeom>
          <a:noFill/>
          <a:ln>
            <a:noFill/>
          </a:ln>
        </p:spPr>
      </p:pic>
      <p:pic>
        <p:nvPicPr>
          <p:cNvPr id="20" name="Immagine 19" descr="Galileo negativo NO scritta">
            <a:extLst>
              <a:ext uri="{FF2B5EF4-FFF2-40B4-BE49-F238E27FC236}">
                <a16:creationId xmlns:a16="http://schemas.microsoft.com/office/drawing/2014/main" xmlns="" id="{5BB82470-B52A-4540-A13C-8BD41CFC70B5}"/>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32806" y="6163528"/>
            <a:ext cx="437515" cy="358140"/>
          </a:xfrm>
          <a:prstGeom prst="rect">
            <a:avLst/>
          </a:prstGeom>
          <a:noFill/>
          <a:ln>
            <a:noFill/>
          </a:ln>
        </p:spPr>
      </p:pic>
      <p:pic>
        <p:nvPicPr>
          <p:cNvPr id="21" name="Immagine 20" descr="iir_new">
            <a:extLst>
              <a:ext uri="{FF2B5EF4-FFF2-40B4-BE49-F238E27FC236}">
                <a16:creationId xmlns:a16="http://schemas.microsoft.com/office/drawing/2014/main" xmlns="" id="{F7B6CDFA-8CC9-44F0-92F1-01EAA026BB8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77248" y="6186714"/>
            <a:ext cx="628650" cy="359410"/>
          </a:xfrm>
          <a:prstGeom prst="rect">
            <a:avLst/>
          </a:prstGeom>
          <a:noFill/>
          <a:ln>
            <a:noFill/>
          </a:ln>
        </p:spPr>
      </p:pic>
      <p:pic>
        <p:nvPicPr>
          <p:cNvPr id="22" name="Immagine 21" descr="UN Environment">
            <a:extLst>
              <a:ext uri="{FF2B5EF4-FFF2-40B4-BE49-F238E27FC236}">
                <a16:creationId xmlns:a16="http://schemas.microsoft.com/office/drawing/2014/main" xmlns="" id="{DD86DE7B-111A-4FA5-8800-B6D36AF715DC}"/>
              </a:ext>
            </a:extLst>
          </p:cNvPr>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185527" y="6186714"/>
            <a:ext cx="669290" cy="359410"/>
          </a:xfrm>
          <a:prstGeom prst="rect">
            <a:avLst/>
          </a:prstGeom>
          <a:noFill/>
          <a:ln>
            <a:noFill/>
          </a:ln>
        </p:spPr>
      </p:pic>
      <p:pic>
        <p:nvPicPr>
          <p:cNvPr id="23" name="Immagine 22">
            <a:extLst>
              <a:ext uri="{FF2B5EF4-FFF2-40B4-BE49-F238E27FC236}">
                <a16:creationId xmlns:a16="http://schemas.microsoft.com/office/drawing/2014/main" xmlns="" id="{E68C6287-1591-40B5-B389-BE051113AE4F}"/>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6837333" y="6141629"/>
            <a:ext cx="407035" cy="449580"/>
          </a:xfrm>
          <a:prstGeom prst="rect">
            <a:avLst/>
          </a:prstGeom>
        </p:spPr>
      </p:pic>
      <p:pic>
        <p:nvPicPr>
          <p:cNvPr id="24" name="Immagine 23">
            <a:extLst>
              <a:ext uri="{FF2B5EF4-FFF2-40B4-BE49-F238E27FC236}">
                <a16:creationId xmlns:a16="http://schemas.microsoft.com/office/drawing/2014/main" xmlns="" id="{8B390851-2F00-4BCF-AFD6-3D70CE14A7BD}"/>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7866168" y="6131114"/>
            <a:ext cx="691515" cy="441960"/>
          </a:xfrm>
          <a:prstGeom prst="rect">
            <a:avLst/>
          </a:prstGeom>
        </p:spPr>
      </p:pic>
      <p:pic>
        <p:nvPicPr>
          <p:cNvPr id="25" name="Immagine 24">
            <a:extLst>
              <a:ext uri="{FF2B5EF4-FFF2-40B4-BE49-F238E27FC236}">
                <a16:creationId xmlns:a16="http://schemas.microsoft.com/office/drawing/2014/main" xmlns="" id="{942A3F58-C4DC-4246-AC81-AE2480BE64D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793605" y="6172094"/>
            <a:ext cx="442623" cy="360000"/>
          </a:xfrm>
          <a:prstGeom prst="rect">
            <a:avLst/>
          </a:prstGeom>
        </p:spPr>
      </p:pic>
    </p:spTree>
    <p:extLst>
      <p:ext uri="{BB962C8B-B14F-4D97-AF65-F5344CB8AC3E}">
        <p14:creationId xmlns:p14="http://schemas.microsoft.com/office/powerpoint/2010/main" val="27555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B2E9F73-AE76-45C5-BB04-AFBCD31D2D32}"/>
              </a:ext>
            </a:extLst>
          </p:cNvPr>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a:extLst>
              <a:ext uri="{FF2B5EF4-FFF2-40B4-BE49-F238E27FC236}">
                <a16:creationId xmlns:a16="http://schemas.microsoft.com/office/drawing/2014/main" xmlns="" id="{AFC1B831-62D4-4C72-9237-3CC40FC0E888}"/>
              </a:ext>
            </a:extLst>
          </p:cNvPr>
          <p:cNvSpPr>
            <a:spLocks noGrp="1"/>
          </p:cNvSpPr>
          <p:nvPr>
            <p:ph idx="1"/>
          </p:nvPr>
        </p:nvSpPr>
        <p:spPr>
          <a:xfrm>
            <a:off x="5183188" y="987425"/>
            <a:ext cx="6172200" cy="4126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a:extLst>
              <a:ext uri="{FF2B5EF4-FFF2-40B4-BE49-F238E27FC236}">
                <a16:creationId xmlns:a16="http://schemas.microsoft.com/office/drawing/2014/main" xmlns="" id="{E85C0885-9609-40C8-9E73-DD43B742D6DD}"/>
              </a:ext>
            </a:extLst>
          </p:cNvPr>
          <p:cNvSpPr>
            <a:spLocks noGrp="1"/>
          </p:cNvSpPr>
          <p:nvPr>
            <p:ph type="body" sz="half" idx="2"/>
          </p:nvPr>
        </p:nvSpPr>
        <p:spPr>
          <a:xfrm>
            <a:off x="839788" y="2057400"/>
            <a:ext cx="3932237" cy="30561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21" name="Sottotitolo 2">
            <a:extLst>
              <a:ext uri="{FF2B5EF4-FFF2-40B4-BE49-F238E27FC236}">
                <a16:creationId xmlns:a16="http://schemas.microsoft.com/office/drawing/2014/main" xmlns="" id="{0FA21102-8F2D-42CC-AF22-42036B79FAB3}"/>
              </a:ext>
            </a:extLst>
          </p:cNvPr>
          <p:cNvSpPr txBox="1">
            <a:spLocks/>
          </p:cNvSpPr>
          <p:nvPr userDrawn="1"/>
        </p:nvSpPr>
        <p:spPr>
          <a:xfrm>
            <a:off x="8750116" y="6032369"/>
            <a:ext cx="2256357" cy="620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100" b="1" dirty="0"/>
              <a:t>18 #</a:t>
            </a:r>
            <a:r>
              <a:rPr lang="it-IT" sz="1100" b="1" dirty="0" err="1"/>
              <a:t>EUconfRAC</a:t>
            </a:r>
            <a:r>
              <a:rPr lang="it-IT" sz="1100" b="1" dirty="0"/>
              <a:t/>
            </a:r>
            <a:br>
              <a:rPr lang="it-IT" sz="1100" b="1" dirty="0"/>
            </a:br>
            <a:r>
              <a:rPr lang="en-US" sz="1100" i="1" dirty="0">
                <a:effectLst/>
                <a:latin typeface="Calibri" panose="020F0502020204030204" pitchFamily="34" charset="0"/>
                <a:ea typeface="Calibri" panose="020F0502020204030204" pitchFamily="34" charset="0"/>
                <a:cs typeface="Times New Roman" panose="02020603050405020304" pitchFamily="18" charset="0"/>
              </a:rPr>
              <a:t>Under the Auspices of the </a:t>
            </a:r>
            <a:br>
              <a:rPr lang="en-US" sz="1100" i="1" dirty="0">
                <a:effectLst/>
                <a:latin typeface="Calibri" panose="020F0502020204030204" pitchFamily="34" charset="0"/>
                <a:ea typeface="Calibri" panose="020F0502020204030204" pitchFamily="34" charset="0"/>
                <a:cs typeface="Times New Roman" panose="02020603050405020304" pitchFamily="18" charset="0"/>
              </a:rPr>
            </a:br>
            <a:r>
              <a:rPr lang="en-US" sz="1100" i="1" dirty="0">
                <a:effectLst/>
                <a:latin typeface="Calibri" panose="020F0502020204030204" pitchFamily="34" charset="0"/>
                <a:ea typeface="Calibri" panose="020F0502020204030204" pitchFamily="34" charset="0"/>
                <a:cs typeface="Times New Roman" panose="02020603050405020304" pitchFamily="18" charset="0"/>
              </a:rPr>
              <a:t>Italian Ministry for the Environment</a:t>
            </a:r>
            <a:endParaRPr lang="it-IT" sz="1100" b="1" dirty="0"/>
          </a:p>
          <a:p>
            <a:endParaRPr lang="it-IT" sz="1100" b="1" dirty="0"/>
          </a:p>
          <a:p>
            <a:endParaRPr lang="it-IT" sz="1100" b="1" dirty="0"/>
          </a:p>
        </p:txBody>
      </p:sp>
      <p:pic>
        <p:nvPicPr>
          <p:cNvPr id="22" name="Immagine 21" descr="logo ATF colori senza puntini">
            <a:extLst>
              <a:ext uri="{FF2B5EF4-FFF2-40B4-BE49-F238E27FC236}">
                <a16:creationId xmlns:a16="http://schemas.microsoft.com/office/drawing/2014/main" xmlns="" id="{9CE5A22D-CE8B-4A89-9B01-9E50E0E9EF2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58028" y="6163528"/>
            <a:ext cx="357505" cy="359410"/>
          </a:xfrm>
          <a:prstGeom prst="rect">
            <a:avLst/>
          </a:prstGeom>
          <a:noFill/>
          <a:ln>
            <a:noFill/>
          </a:ln>
        </p:spPr>
      </p:pic>
      <p:pic>
        <p:nvPicPr>
          <p:cNvPr id="23" name="Immagine 22" descr="Galileo negativo NO scritta">
            <a:extLst>
              <a:ext uri="{FF2B5EF4-FFF2-40B4-BE49-F238E27FC236}">
                <a16:creationId xmlns:a16="http://schemas.microsoft.com/office/drawing/2014/main" xmlns="" id="{88CABDC0-62B8-45EB-A61F-6AE80710BE83}"/>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32806" y="6163528"/>
            <a:ext cx="437515" cy="358140"/>
          </a:xfrm>
          <a:prstGeom prst="rect">
            <a:avLst/>
          </a:prstGeom>
          <a:noFill/>
          <a:ln>
            <a:noFill/>
          </a:ln>
        </p:spPr>
      </p:pic>
      <p:pic>
        <p:nvPicPr>
          <p:cNvPr id="24" name="Immagine 23" descr="iir_new">
            <a:extLst>
              <a:ext uri="{FF2B5EF4-FFF2-40B4-BE49-F238E27FC236}">
                <a16:creationId xmlns:a16="http://schemas.microsoft.com/office/drawing/2014/main" xmlns="" id="{A29D0FC1-10AE-4D52-9787-1C1110696B73}"/>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77248" y="6186714"/>
            <a:ext cx="628650" cy="359410"/>
          </a:xfrm>
          <a:prstGeom prst="rect">
            <a:avLst/>
          </a:prstGeom>
          <a:noFill/>
          <a:ln>
            <a:noFill/>
          </a:ln>
        </p:spPr>
      </p:pic>
      <p:pic>
        <p:nvPicPr>
          <p:cNvPr id="25" name="Immagine 24" descr="UN Environment">
            <a:extLst>
              <a:ext uri="{FF2B5EF4-FFF2-40B4-BE49-F238E27FC236}">
                <a16:creationId xmlns:a16="http://schemas.microsoft.com/office/drawing/2014/main" xmlns="" id="{9B0829AF-548A-4A3A-80AE-75C7F52498F3}"/>
              </a:ext>
            </a:extLst>
          </p:cNvPr>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185527" y="6186714"/>
            <a:ext cx="669290" cy="359410"/>
          </a:xfrm>
          <a:prstGeom prst="rect">
            <a:avLst/>
          </a:prstGeom>
          <a:noFill/>
          <a:ln>
            <a:noFill/>
          </a:ln>
        </p:spPr>
      </p:pic>
      <p:pic>
        <p:nvPicPr>
          <p:cNvPr id="26" name="Immagine 25">
            <a:extLst>
              <a:ext uri="{FF2B5EF4-FFF2-40B4-BE49-F238E27FC236}">
                <a16:creationId xmlns:a16="http://schemas.microsoft.com/office/drawing/2014/main" xmlns="" id="{C3AB4229-A321-4BB9-8DC0-751EBE64D36F}"/>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6837333" y="6141629"/>
            <a:ext cx="407035" cy="449580"/>
          </a:xfrm>
          <a:prstGeom prst="rect">
            <a:avLst/>
          </a:prstGeom>
        </p:spPr>
      </p:pic>
      <p:pic>
        <p:nvPicPr>
          <p:cNvPr id="27" name="Immagine 26">
            <a:extLst>
              <a:ext uri="{FF2B5EF4-FFF2-40B4-BE49-F238E27FC236}">
                <a16:creationId xmlns:a16="http://schemas.microsoft.com/office/drawing/2014/main" xmlns="" id="{7B79C87B-5735-4BFB-996C-C9E057F7C953}"/>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7866168" y="6131114"/>
            <a:ext cx="691515" cy="441960"/>
          </a:xfrm>
          <a:prstGeom prst="rect">
            <a:avLst/>
          </a:prstGeom>
        </p:spPr>
      </p:pic>
      <p:pic>
        <p:nvPicPr>
          <p:cNvPr id="28" name="Immagine 27">
            <a:extLst>
              <a:ext uri="{FF2B5EF4-FFF2-40B4-BE49-F238E27FC236}">
                <a16:creationId xmlns:a16="http://schemas.microsoft.com/office/drawing/2014/main" xmlns="" id="{6897B02B-0767-4899-B6EC-7A01126EF5B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793605" y="6172094"/>
            <a:ext cx="442623" cy="360000"/>
          </a:xfrm>
          <a:prstGeom prst="rect">
            <a:avLst/>
          </a:prstGeom>
        </p:spPr>
      </p:pic>
    </p:spTree>
    <p:extLst>
      <p:ext uri="{BB962C8B-B14F-4D97-AF65-F5344CB8AC3E}">
        <p14:creationId xmlns:p14="http://schemas.microsoft.com/office/powerpoint/2010/main" val="6085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CD1EA23-DA3C-4F48-A648-6C97F832F172}"/>
              </a:ext>
            </a:extLst>
          </p:cNvPr>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a:extLst>
              <a:ext uri="{FF2B5EF4-FFF2-40B4-BE49-F238E27FC236}">
                <a16:creationId xmlns:a16="http://schemas.microsoft.com/office/drawing/2014/main" xmlns="" id="{2F7FF46A-5930-494B-A3C3-DE540454A21A}"/>
              </a:ext>
            </a:extLst>
          </p:cNvPr>
          <p:cNvSpPr>
            <a:spLocks noGrp="1"/>
          </p:cNvSpPr>
          <p:nvPr>
            <p:ph type="pic" idx="1"/>
          </p:nvPr>
        </p:nvSpPr>
        <p:spPr>
          <a:xfrm>
            <a:off x="5183188" y="987425"/>
            <a:ext cx="6172200" cy="42859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a:extLst>
              <a:ext uri="{FF2B5EF4-FFF2-40B4-BE49-F238E27FC236}">
                <a16:creationId xmlns:a16="http://schemas.microsoft.com/office/drawing/2014/main" xmlns="" id="{A47B5491-03B3-4CC3-9E11-DA207326D5DA}"/>
              </a:ext>
            </a:extLst>
          </p:cNvPr>
          <p:cNvSpPr>
            <a:spLocks noGrp="1"/>
          </p:cNvSpPr>
          <p:nvPr>
            <p:ph type="body" sz="half" idx="2"/>
          </p:nvPr>
        </p:nvSpPr>
        <p:spPr>
          <a:xfrm>
            <a:off x="839788" y="2057400"/>
            <a:ext cx="3932237" cy="32159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21" name="Sottotitolo 2">
            <a:extLst>
              <a:ext uri="{FF2B5EF4-FFF2-40B4-BE49-F238E27FC236}">
                <a16:creationId xmlns:a16="http://schemas.microsoft.com/office/drawing/2014/main" xmlns="" id="{E20DDEC3-C9B7-428D-9FCC-FDCFDD7B8DA3}"/>
              </a:ext>
            </a:extLst>
          </p:cNvPr>
          <p:cNvSpPr txBox="1">
            <a:spLocks/>
          </p:cNvSpPr>
          <p:nvPr userDrawn="1"/>
        </p:nvSpPr>
        <p:spPr>
          <a:xfrm>
            <a:off x="8750116" y="6032369"/>
            <a:ext cx="2256357" cy="6204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sz="1100" b="1" dirty="0"/>
              <a:t>18 #</a:t>
            </a:r>
            <a:r>
              <a:rPr lang="it-IT" sz="1100" b="1" dirty="0" err="1"/>
              <a:t>EUconfRAC</a:t>
            </a:r>
            <a:r>
              <a:rPr lang="it-IT" sz="1100" b="1" dirty="0"/>
              <a:t/>
            </a:r>
            <a:br>
              <a:rPr lang="it-IT" sz="1100" b="1" dirty="0"/>
            </a:br>
            <a:r>
              <a:rPr lang="en-US" sz="1100" i="1" dirty="0">
                <a:effectLst/>
                <a:latin typeface="Calibri" panose="020F0502020204030204" pitchFamily="34" charset="0"/>
                <a:ea typeface="Calibri" panose="020F0502020204030204" pitchFamily="34" charset="0"/>
                <a:cs typeface="Times New Roman" panose="02020603050405020304" pitchFamily="18" charset="0"/>
              </a:rPr>
              <a:t>Under the Auspices of the </a:t>
            </a:r>
            <a:br>
              <a:rPr lang="en-US" sz="1100" i="1" dirty="0">
                <a:effectLst/>
                <a:latin typeface="Calibri" panose="020F0502020204030204" pitchFamily="34" charset="0"/>
                <a:ea typeface="Calibri" panose="020F0502020204030204" pitchFamily="34" charset="0"/>
                <a:cs typeface="Times New Roman" panose="02020603050405020304" pitchFamily="18" charset="0"/>
              </a:rPr>
            </a:br>
            <a:r>
              <a:rPr lang="en-US" sz="1100" i="1" dirty="0">
                <a:effectLst/>
                <a:latin typeface="Calibri" panose="020F0502020204030204" pitchFamily="34" charset="0"/>
                <a:ea typeface="Calibri" panose="020F0502020204030204" pitchFamily="34" charset="0"/>
                <a:cs typeface="Times New Roman" panose="02020603050405020304" pitchFamily="18" charset="0"/>
              </a:rPr>
              <a:t>Italian Ministry for the Environment</a:t>
            </a:r>
            <a:endParaRPr lang="it-IT" sz="1100" b="1" dirty="0"/>
          </a:p>
          <a:p>
            <a:endParaRPr lang="it-IT" sz="1100" b="1" dirty="0"/>
          </a:p>
          <a:p>
            <a:endParaRPr lang="it-IT" sz="1100" b="1" dirty="0"/>
          </a:p>
        </p:txBody>
      </p:sp>
      <p:pic>
        <p:nvPicPr>
          <p:cNvPr id="22" name="Immagine 21" descr="logo ATF colori senza puntini">
            <a:extLst>
              <a:ext uri="{FF2B5EF4-FFF2-40B4-BE49-F238E27FC236}">
                <a16:creationId xmlns:a16="http://schemas.microsoft.com/office/drawing/2014/main" xmlns="" id="{774B67DA-C8D5-4E3F-AB51-B5D681F04C7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58028" y="6163528"/>
            <a:ext cx="357505" cy="359410"/>
          </a:xfrm>
          <a:prstGeom prst="rect">
            <a:avLst/>
          </a:prstGeom>
          <a:noFill/>
          <a:ln>
            <a:noFill/>
          </a:ln>
        </p:spPr>
      </p:pic>
      <p:pic>
        <p:nvPicPr>
          <p:cNvPr id="23" name="Immagine 22" descr="Galileo negativo NO scritta">
            <a:extLst>
              <a:ext uri="{FF2B5EF4-FFF2-40B4-BE49-F238E27FC236}">
                <a16:creationId xmlns:a16="http://schemas.microsoft.com/office/drawing/2014/main" xmlns="" id="{CD54AE02-2B93-4DD7-94A0-73965EBDA94A}"/>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32806" y="6163528"/>
            <a:ext cx="437515" cy="358140"/>
          </a:xfrm>
          <a:prstGeom prst="rect">
            <a:avLst/>
          </a:prstGeom>
          <a:noFill/>
          <a:ln>
            <a:noFill/>
          </a:ln>
        </p:spPr>
      </p:pic>
      <p:pic>
        <p:nvPicPr>
          <p:cNvPr id="24" name="Immagine 23" descr="iir_new">
            <a:extLst>
              <a:ext uri="{FF2B5EF4-FFF2-40B4-BE49-F238E27FC236}">
                <a16:creationId xmlns:a16="http://schemas.microsoft.com/office/drawing/2014/main" xmlns="" id="{D4B23C85-655F-4A95-BA09-60D85562069A}"/>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77248" y="6186714"/>
            <a:ext cx="628650" cy="359410"/>
          </a:xfrm>
          <a:prstGeom prst="rect">
            <a:avLst/>
          </a:prstGeom>
          <a:noFill/>
          <a:ln>
            <a:noFill/>
          </a:ln>
        </p:spPr>
      </p:pic>
      <p:pic>
        <p:nvPicPr>
          <p:cNvPr id="25" name="Immagine 24" descr="UN Environment">
            <a:extLst>
              <a:ext uri="{FF2B5EF4-FFF2-40B4-BE49-F238E27FC236}">
                <a16:creationId xmlns:a16="http://schemas.microsoft.com/office/drawing/2014/main" xmlns="" id="{189991A8-3DD3-48A8-A6DA-DDBDB2CEBD37}"/>
              </a:ext>
            </a:extLst>
          </p:cNvPr>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185527" y="6186714"/>
            <a:ext cx="669290" cy="359410"/>
          </a:xfrm>
          <a:prstGeom prst="rect">
            <a:avLst/>
          </a:prstGeom>
          <a:noFill/>
          <a:ln>
            <a:noFill/>
          </a:ln>
        </p:spPr>
      </p:pic>
      <p:pic>
        <p:nvPicPr>
          <p:cNvPr id="26" name="Immagine 25">
            <a:extLst>
              <a:ext uri="{FF2B5EF4-FFF2-40B4-BE49-F238E27FC236}">
                <a16:creationId xmlns:a16="http://schemas.microsoft.com/office/drawing/2014/main" xmlns="" id="{AE2928A0-4FF5-4182-8910-845CC6C7346E}"/>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6837333" y="6141629"/>
            <a:ext cx="407035" cy="449580"/>
          </a:xfrm>
          <a:prstGeom prst="rect">
            <a:avLst/>
          </a:prstGeom>
        </p:spPr>
      </p:pic>
      <p:pic>
        <p:nvPicPr>
          <p:cNvPr id="27" name="Immagine 26">
            <a:extLst>
              <a:ext uri="{FF2B5EF4-FFF2-40B4-BE49-F238E27FC236}">
                <a16:creationId xmlns:a16="http://schemas.microsoft.com/office/drawing/2014/main" xmlns="" id="{8B7A7EEF-9101-4D4E-9756-8360EB18A9DB}"/>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7866168" y="6131114"/>
            <a:ext cx="691515" cy="441960"/>
          </a:xfrm>
          <a:prstGeom prst="rect">
            <a:avLst/>
          </a:prstGeom>
        </p:spPr>
      </p:pic>
      <p:pic>
        <p:nvPicPr>
          <p:cNvPr id="28" name="Immagine 27">
            <a:extLst>
              <a:ext uri="{FF2B5EF4-FFF2-40B4-BE49-F238E27FC236}">
                <a16:creationId xmlns:a16="http://schemas.microsoft.com/office/drawing/2014/main" xmlns="" id="{48EB8CDE-6262-4D17-98FE-E790893AA61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793605" y="6172094"/>
            <a:ext cx="442623" cy="360000"/>
          </a:xfrm>
          <a:prstGeom prst="rect">
            <a:avLst/>
          </a:prstGeom>
        </p:spPr>
      </p:pic>
    </p:spTree>
    <p:extLst>
      <p:ext uri="{BB962C8B-B14F-4D97-AF65-F5344CB8AC3E}">
        <p14:creationId xmlns:p14="http://schemas.microsoft.com/office/powerpoint/2010/main" val="157833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A82D5F71-9B5F-4B3C-81A6-39E440090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49D22FC8-F12F-4CAE-8962-983ABDC877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BE63B711-2989-4228-AF6F-ABFCD87AC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r>
              <a:rPr lang="it-IT" dirty="0"/>
              <a:t>Milan, 6-7 </a:t>
            </a:r>
            <a:r>
              <a:rPr lang="it-IT" dirty="0" err="1"/>
              <a:t>June</a:t>
            </a:r>
            <a:r>
              <a:rPr lang="it-IT" dirty="0"/>
              <a:t> 2019</a:t>
            </a:r>
          </a:p>
        </p:txBody>
      </p:sp>
      <p:sp>
        <p:nvSpPr>
          <p:cNvPr id="5" name="Segnaposto piè di pagina 4">
            <a:extLst>
              <a:ext uri="{FF2B5EF4-FFF2-40B4-BE49-F238E27FC236}">
                <a16:creationId xmlns:a16="http://schemas.microsoft.com/office/drawing/2014/main" xmlns="" id="{C3A95995-9A06-448A-A4B8-2E7A3795C9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err="1"/>
              <a:t>Author’s</a:t>
            </a:r>
            <a:r>
              <a:rPr lang="it-IT" dirty="0"/>
              <a:t> Name</a:t>
            </a:r>
          </a:p>
        </p:txBody>
      </p:sp>
      <p:sp>
        <p:nvSpPr>
          <p:cNvPr id="6" name="Segnaposto numero diapositiva 5">
            <a:extLst>
              <a:ext uri="{FF2B5EF4-FFF2-40B4-BE49-F238E27FC236}">
                <a16:creationId xmlns:a16="http://schemas.microsoft.com/office/drawing/2014/main" xmlns="" id="{F512FCCE-9AFA-4133-9A3B-BED99B4B4A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9C5E0-79E0-4FAD-A478-7725DB51B32A}" type="slidenum">
              <a:rPr lang="it-IT" smtClean="0"/>
              <a:t>‹N›</a:t>
            </a:fld>
            <a:endParaRPr lang="it-IT" dirty="0"/>
          </a:p>
        </p:txBody>
      </p:sp>
    </p:spTree>
    <p:extLst>
      <p:ext uri="{BB962C8B-B14F-4D97-AF65-F5344CB8AC3E}">
        <p14:creationId xmlns:p14="http://schemas.microsoft.com/office/powerpoint/2010/main" val="637815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E077A31-3F10-49C4-965B-8E38F827FF29}"/>
              </a:ext>
            </a:extLst>
          </p:cNvPr>
          <p:cNvSpPr>
            <a:spLocks noGrp="1"/>
          </p:cNvSpPr>
          <p:nvPr>
            <p:ph type="ctrTitle"/>
          </p:nvPr>
        </p:nvSpPr>
        <p:spPr>
          <a:xfrm>
            <a:off x="1507958" y="1130384"/>
            <a:ext cx="9144000" cy="2647532"/>
          </a:xfrm>
        </p:spPr>
        <p:txBody>
          <a:bodyPr>
            <a:normAutofit fontScale="90000"/>
          </a:bodyPr>
          <a:lstStyle/>
          <a:p>
            <a:r>
              <a:rPr lang="it-IT" sz="3600" b="1" dirty="0" smtClean="0">
                <a:latin typeface="Barlow" panose="00000500000000000000" pitchFamily="2" charset="0"/>
              </a:rPr>
              <a:t>Il futuro dei Refrigeranti nel prossimo decennio</a:t>
            </a:r>
            <a:br>
              <a:rPr lang="it-IT" sz="3600" b="1" dirty="0" smtClean="0">
                <a:latin typeface="Barlow" panose="00000500000000000000" pitchFamily="2" charset="0"/>
              </a:rPr>
            </a:br>
            <a:r>
              <a:rPr lang="it-IT" sz="3600" b="1" dirty="0" smtClean="0">
                <a:latin typeface="Barlow" panose="00000500000000000000" pitchFamily="2" charset="0"/>
              </a:rPr>
              <a:t/>
            </a:r>
            <a:br>
              <a:rPr lang="it-IT" sz="3600" b="1" dirty="0" smtClean="0">
                <a:latin typeface="Barlow" panose="00000500000000000000" pitchFamily="2" charset="0"/>
              </a:rPr>
            </a:br>
            <a:r>
              <a:rPr lang="it-IT" sz="2400" b="1" dirty="0" smtClean="0">
                <a:latin typeface="Barlow" panose="00000500000000000000" pitchFamily="2" charset="0"/>
              </a:rPr>
              <a:t>Ing. Ennio Campagna</a:t>
            </a:r>
            <a:br>
              <a:rPr lang="it-IT" sz="2400" b="1" dirty="0" smtClean="0">
                <a:latin typeface="Barlow" panose="00000500000000000000" pitchFamily="2" charset="0"/>
              </a:rPr>
            </a:br>
            <a:r>
              <a:rPr lang="it-IT" sz="2400" b="1" dirty="0" smtClean="0">
                <a:latin typeface="Barlow" panose="00000500000000000000" pitchFamily="2" charset="0"/>
              </a:rPr>
              <a:t>Rivoira </a:t>
            </a:r>
            <a:r>
              <a:rPr lang="it-IT" sz="2400" b="1" dirty="0" err="1" smtClean="0">
                <a:latin typeface="Barlow" panose="00000500000000000000" pitchFamily="2" charset="0"/>
              </a:rPr>
              <a:t>Refrigerant</a:t>
            </a:r>
            <a:r>
              <a:rPr lang="it-IT" sz="2400" b="1" dirty="0" smtClean="0">
                <a:latin typeface="Barlow" panose="00000500000000000000" pitchFamily="2" charset="0"/>
              </a:rPr>
              <a:t> </a:t>
            </a:r>
            <a:r>
              <a:rPr lang="it-IT" sz="2400" b="1" dirty="0" err="1" smtClean="0">
                <a:latin typeface="Barlow" panose="00000500000000000000" pitchFamily="2" charset="0"/>
              </a:rPr>
              <a:t>Gases</a:t>
            </a:r>
            <a:r>
              <a:rPr lang="it-IT" sz="2400" b="1" dirty="0" smtClean="0">
                <a:latin typeface="Barlow" panose="00000500000000000000" pitchFamily="2" charset="0"/>
              </a:rPr>
              <a:t/>
            </a:r>
            <a:br>
              <a:rPr lang="it-IT" sz="2400" b="1" dirty="0" smtClean="0">
                <a:latin typeface="Barlow" panose="00000500000000000000" pitchFamily="2" charset="0"/>
              </a:rPr>
            </a:br>
            <a:r>
              <a:rPr lang="it-IT" sz="2400" b="1" dirty="0">
                <a:latin typeface="Barlow" panose="00000500000000000000" pitchFamily="2" charset="0"/>
              </a:rPr>
              <a:t/>
            </a:r>
            <a:br>
              <a:rPr lang="it-IT" sz="2400" b="1" dirty="0">
                <a:latin typeface="Barlow" panose="00000500000000000000" pitchFamily="2" charset="0"/>
              </a:rPr>
            </a:br>
            <a:r>
              <a:rPr lang="it-IT" sz="2400" b="1" dirty="0" smtClean="0">
                <a:latin typeface="Barlow" panose="00000500000000000000" pitchFamily="2" charset="0"/>
              </a:rPr>
              <a:t>Politecnico di Milano, 6-7 Giugno 2019</a:t>
            </a:r>
            <a:endParaRPr lang="it-IT" sz="2400" b="1" dirty="0">
              <a:latin typeface="Barlow" panose="00000500000000000000" pitchFamily="2" charset="0"/>
            </a:endParaRPr>
          </a:p>
        </p:txBody>
      </p:sp>
      <p:sp>
        <p:nvSpPr>
          <p:cNvPr id="3" name="Sottotitolo 2">
            <a:extLst>
              <a:ext uri="{FF2B5EF4-FFF2-40B4-BE49-F238E27FC236}">
                <a16:creationId xmlns:a16="http://schemas.microsoft.com/office/drawing/2014/main" xmlns="" id="{70907CC4-2664-440D-92FF-A3565ED32AAD}"/>
              </a:ext>
            </a:extLst>
          </p:cNvPr>
          <p:cNvSpPr>
            <a:spLocks noGrp="1"/>
          </p:cNvSpPr>
          <p:nvPr>
            <p:ph type="subTitle" idx="1"/>
          </p:nvPr>
        </p:nvSpPr>
        <p:spPr>
          <a:xfrm>
            <a:off x="1499937" y="4507832"/>
            <a:ext cx="9144000" cy="1239252"/>
          </a:xfrm>
        </p:spPr>
        <p:txBody>
          <a:bodyPr/>
          <a:lstStyle/>
          <a:p>
            <a:endParaRPr lang="it-IT" dirty="0"/>
          </a:p>
        </p:txBody>
      </p:sp>
    </p:spTree>
    <p:extLst>
      <p:ext uri="{BB962C8B-B14F-4D97-AF65-F5344CB8AC3E}">
        <p14:creationId xmlns:p14="http://schemas.microsoft.com/office/powerpoint/2010/main" val="385577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86853" y="172619"/>
            <a:ext cx="10515600" cy="669591"/>
          </a:xfrm>
        </p:spPr>
        <p:txBody>
          <a:bodyPr>
            <a:normAutofit/>
          </a:bodyPr>
          <a:lstStyle/>
          <a:p>
            <a:r>
              <a:rPr lang="it-IT" sz="2400" b="1" dirty="0">
                <a:latin typeface="Barlow" panose="00000500000000000000" pitchFamily="2" charset="0"/>
              </a:rPr>
              <a:t>Stima andamento mercato italiano refrigeranti fino al 2030</a:t>
            </a:r>
            <a:endParaRPr lang="it-IT" sz="2400" b="1" dirty="0"/>
          </a:p>
        </p:txBody>
      </p:sp>
      <p:graphicFrame>
        <p:nvGraphicFramePr>
          <p:cNvPr id="4" name="Grafico 3"/>
          <p:cNvGraphicFramePr>
            <a:graphicFrameLocks/>
          </p:cNvGraphicFramePr>
          <p:nvPr>
            <p:extLst>
              <p:ext uri="{D42A27DB-BD31-4B8C-83A1-F6EECF244321}">
                <p14:modId xmlns:p14="http://schemas.microsoft.com/office/powerpoint/2010/main" val="516467260"/>
              </p:ext>
            </p:extLst>
          </p:nvPr>
        </p:nvGraphicFramePr>
        <p:xfrm>
          <a:off x="780501" y="964572"/>
          <a:ext cx="10272510" cy="4903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922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01675"/>
          </a:xfrm>
        </p:spPr>
        <p:txBody>
          <a:bodyPr>
            <a:normAutofit/>
          </a:bodyPr>
          <a:lstStyle/>
          <a:p>
            <a:r>
              <a:rPr lang="it-IT" sz="2800" b="1" dirty="0">
                <a:latin typeface="Barlow" panose="00000500000000000000" pitchFamily="2" charset="0"/>
              </a:rPr>
              <a:t>Stima ripartizione mercato italiano refrigeranti nel 2030</a:t>
            </a:r>
            <a:endParaRPr lang="it-IT" sz="2800" b="1"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103134530"/>
              </p:ext>
            </p:extLst>
          </p:nvPr>
        </p:nvGraphicFramePr>
        <p:xfrm>
          <a:off x="5743074" y="1058779"/>
          <a:ext cx="6120063" cy="47885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ttangolo 4"/>
          <p:cNvSpPr/>
          <p:nvPr/>
        </p:nvSpPr>
        <p:spPr>
          <a:xfrm>
            <a:off x="906379" y="1676876"/>
            <a:ext cx="4860758" cy="3046988"/>
          </a:xfrm>
          <a:prstGeom prst="rect">
            <a:avLst/>
          </a:prstGeom>
        </p:spPr>
        <p:txBody>
          <a:bodyPr wrap="square">
            <a:spAutoFit/>
          </a:bodyPr>
          <a:lstStyle/>
          <a:p>
            <a:r>
              <a:rPr lang="it-IT" altLang="it-IT" sz="1600" dirty="0" smtClean="0">
                <a:latin typeface="Barlow" panose="00000500000000000000" pitchFamily="2" charset="0"/>
                <a:cs typeface="Arial" pitchFamily="34" charset="0"/>
              </a:rPr>
              <a:t>La stima si basa sul raggiungimento dei target stabiliti dal Reg. F-Gas, con una riduzione del GWP medio ad un valore di circa 600  e sull’ipotesi di riduzione di circa il 30% della quantità totale di refrigerante </a:t>
            </a:r>
            <a:r>
              <a:rPr lang="it-IT" altLang="it-IT" sz="1600" dirty="0" smtClean="0">
                <a:latin typeface="Barlow" panose="00000500000000000000" pitchFamily="2" charset="0"/>
                <a:cs typeface="Arial" pitchFamily="34" charset="0"/>
              </a:rPr>
              <a:t>utilizzato, ottenuta mediante le modifiche tecnologiche già menzionate.</a:t>
            </a:r>
            <a:endParaRPr lang="it-IT" altLang="it-IT" sz="1600" dirty="0" smtClean="0">
              <a:latin typeface="Barlow" panose="00000500000000000000" pitchFamily="2" charset="0"/>
              <a:cs typeface="Arial" pitchFamily="34" charset="0"/>
            </a:endParaRPr>
          </a:p>
          <a:p>
            <a:endParaRPr lang="it-IT" altLang="it-IT" sz="1600" dirty="0" smtClean="0">
              <a:latin typeface="Barlow" panose="00000500000000000000" pitchFamily="2" charset="0"/>
              <a:cs typeface="Arial" pitchFamily="34" charset="0"/>
            </a:endParaRPr>
          </a:p>
          <a:p>
            <a:endParaRPr lang="it-IT" altLang="it-IT" sz="1600" dirty="0" smtClean="0">
              <a:latin typeface="Barlow" panose="00000500000000000000" pitchFamily="2" charset="0"/>
              <a:cs typeface="Arial" pitchFamily="34" charset="0"/>
            </a:endParaRPr>
          </a:p>
          <a:p>
            <a:r>
              <a:rPr lang="it-IT" altLang="it-IT" sz="1600" dirty="0" smtClean="0">
                <a:latin typeface="Barlow" panose="00000500000000000000" pitchFamily="2" charset="0"/>
                <a:cs typeface="Arial" pitchFamily="34" charset="0"/>
              </a:rPr>
              <a:t>Se la quantità non si dovesse ridurre, sarà allora necessaria una diminuzione del GWP medio fino ad un valore di circa 400.</a:t>
            </a:r>
          </a:p>
          <a:p>
            <a:endParaRPr lang="it-IT" altLang="it-IT" sz="1600" dirty="0" smtClean="0">
              <a:latin typeface="Barlow" panose="00000500000000000000" pitchFamily="2" charset="0"/>
              <a:cs typeface="Arial" pitchFamily="34" charset="0"/>
            </a:endParaRPr>
          </a:p>
        </p:txBody>
      </p:sp>
    </p:spTree>
    <p:extLst>
      <p:ext uri="{BB962C8B-B14F-4D97-AF65-F5344CB8AC3E}">
        <p14:creationId xmlns:p14="http://schemas.microsoft.com/office/powerpoint/2010/main" val="400226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8095" y="517108"/>
            <a:ext cx="1487905" cy="613860"/>
          </a:xfrm>
          <a:solidFill>
            <a:srgbClr val="FFFF00"/>
          </a:solidFill>
        </p:spPr>
        <p:txBody>
          <a:bodyPr>
            <a:normAutofit fontScale="90000"/>
          </a:bodyPr>
          <a:lstStyle/>
          <a:p>
            <a:r>
              <a:rPr lang="it-IT" b="1" i="1" dirty="0" smtClean="0">
                <a:latin typeface="Barlow" panose="00000500000000000000" pitchFamily="2" charset="0"/>
              </a:rPr>
              <a:t>News</a:t>
            </a:r>
            <a:endParaRPr lang="it-IT" b="1" i="1" dirty="0">
              <a:latin typeface="Barlow" panose="00000500000000000000" pitchFamily="2" charset="0"/>
            </a:endParaRPr>
          </a:p>
        </p:txBody>
      </p:sp>
      <p:sp>
        <p:nvSpPr>
          <p:cNvPr id="3" name="Segnaposto contenuto 2"/>
          <p:cNvSpPr>
            <a:spLocks noGrp="1"/>
          </p:cNvSpPr>
          <p:nvPr>
            <p:ph idx="1"/>
          </p:nvPr>
        </p:nvSpPr>
        <p:spPr>
          <a:xfrm>
            <a:off x="753981" y="1588168"/>
            <a:ext cx="7026440" cy="3827211"/>
          </a:xfrm>
        </p:spPr>
        <p:txBody>
          <a:bodyPr>
            <a:normAutofit fontScale="92500"/>
          </a:bodyPr>
          <a:lstStyle/>
          <a:p>
            <a:r>
              <a:rPr lang="it-IT" sz="2400" dirty="0" smtClean="0">
                <a:latin typeface="Barlow" panose="00000500000000000000" pitchFamily="2" charset="0"/>
              </a:rPr>
              <a:t>Dal Dicembre 2018, </a:t>
            </a:r>
            <a:r>
              <a:rPr lang="it-IT" sz="2400" b="1" dirty="0" smtClean="0">
                <a:latin typeface="Barlow" panose="00000500000000000000" pitchFamily="2" charset="0"/>
              </a:rPr>
              <a:t>Rivoira </a:t>
            </a:r>
            <a:r>
              <a:rPr lang="it-IT" sz="2400" dirty="0">
                <a:latin typeface="Barlow" panose="00000500000000000000" pitchFamily="2" charset="0"/>
              </a:rPr>
              <a:t>è </a:t>
            </a:r>
            <a:r>
              <a:rPr lang="it-IT" sz="2400" dirty="0" smtClean="0">
                <a:latin typeface="Barlow" panose="00000500000000000000" pitchFamily="2" charset="0"/>
              </a:rPr>
              <a:t>parte </a:t>
            </a:r>
            <a:r>
              <a:rPr lang="it-IT" sz="2400" dirty="0">
                <a:latin typeface="Barlow" panose="00000500000000000000" pitchFamily="2" charset="0"/>
              </a:rPr>
              <a:t>di </a:t>
            </a:r>
            <a:r>
              <a:rPr lang="it-IT" sz="2400" b="1" dirty="0" err="1">
                <a:latin typeface="Barlow" panose="00000500000000000000" pitchFamily="2" charset="0"/>
              </a:rPr>
              <a:t>Nippon</a:t>
            </a:r>
            <a:r>
              <a:rPr lang="it-IT" sz="2400" b="1" dirty="0">
                <a:latin typeface="Barlow" panose="00000500000000000000" pitchFamily="2" charset="0"/>
              </a:rPr>
              <a:t> </a:t>
            </a:r>
            <a:r>
              <a:rPr lang="it-IT" sz="2400" b="1" dirty="0" err="1">
                <a:latin typeface="Barlow" panose="00000500000000000000" pitchFamily="2" charset="0"/>
              </a:rPr>
              <a:t>Gases</a:t>
            </a:r>
            <a:r>
              <a:rPr lang="it-IT" sz="2400" b="1" dirty="0">
                <a:latin typeface="Barlow" panose="00000500000000000000" pitchFamily="2" charset="0"/>
              </a:rPr>
              <a:t> Europe</a:t>
            </a:r>
            <a:r>
              <a:rPr lang="it-IT" sz="2400" dirty="0">
                <a:latin typeface="Barlow" panose="00000500000000000000" pitchFamily="2" charset="0"/>
              </a:rPr>
              <a:t>, società nata in seguito alla recente acquisizione di </a:t>
            </a:r>
            <a:r>
              <a:rPr lang="it-IT" sz="2400" dirty="0" err="1">
                <a:latin typeface="Barlow" panose="00000500000000000000" pitchFamily="2" charset="0"/>
              </a:rPr>
              <a:t>Praxair</a:t>
            </a:r>
            <a:r>
              <a:rPr lang="it-IT" sz="2400" dirty="0">
                <a:latin typeface="Barlow" panose="00000500000000000000" pitchFamily="2" charset="0"/>
              </a:rPr>
              <a:t> Europe da parte di </a:t>
            </a:r>
            <a:r>
              <a:rPr lang="it-IT" sz="2400" dirty="0" err="1">
                <a:latin typeface="Barlow" panose="00000500000000000000" pitchFamily="2" charset="0"/>
              </a:rPr>
              <a:t>Taiyo</a:t>
            </a:r>
            <a:r>
              <a:rPr lang="it-IT" sz="2400" dirty="0">
                <a:latin typeface="Barlow" panose="00000500000000000000" pitchFamily="2" charset="0"/>
              </a:rPr>
              <a:t> </a:t>
            </a:r>
            <a:r>
              <a:rPr lang="it-IT" sz="2400" dirty="0" err="1">
                <a:latin typeface="Barlow" panose="00000500000000000000" pitchFamily="2" charset="0"/>
              </a:rPr>
              <a:t>Nippon</a:t>
            </a:r>
            <a:r>
              <a:rPr lang="it-IT" sz="2400" dirty="0">
                <a:latin typeface="Barlow" panose="00000500000000000000" pitchFamily="2" charset="0"/>
              </a:rPr>
              <a:t> </a:t>
            </a:r>
            <a:r>
              <a:rPr lang="it-IT" sz="2400" dirty="0" err="1">
                <a:latin typeface="Barlow" panose="00000500000000000000" pitchFamily="2" charset="0"/>
              </a:rPr>
              <a:t>Sanso</a:t>
            </a:r>
            <a:r>
              <a:rPr lang="it-IT" sz="2400" dirty="0">
                <a:latin typeface="Barlow" panose="00000500000000000000" pitchFamily="2" charset="0"/>
              </a:rPr>
              <a:t>: una grande realtà internazionale con più di 100 anni di esperienza nell’industria del gas</a:t>
            </a:r>
            <a:r>
              <a:rPr lang="it-IT" sz="2400" dirty="0" smtClean="0">
                <a:latin typeface="Barlow" panose="00000500000000000000" pitchFamily="2" charset="0"/>
              </a:rPr>
              <a:t>.</a:t>
            </a:r>
          </a:p>
          <a:p>
            <a:endParaRPr lang="it-IT" sz="2400" dirty="0">
              <a:latin typeface="Barlow" panose="00000500000000000000" pitchFamily="2" charset="0"/>
            </a:endParaRPr>
          </a:p>
          <a:p>
            <a:r>
              <a:rPr lang="it-IT" sz="2400" dirty="0" smtClean="0">
                <a:latin typeface="Barlow" panose="00000500000000000000" pitchFamily="2" charset="0"/>
              </a:rPr>
              <a:t>Infine una novità: dal 1 Giugno 2019, dalla Joint Venture di Rivoira </a:t>
            </a:r>
            <a:r>
              <a:rPr lang="it-IT" sz="2400" dirty="0" err="1" smtClean="0">
                <a:latin typeface="Barlow" panose="00000500000000000000" pitchFamily="2" charset="0"/>
              </a:rPr>
              <a:t>Refrigerants</a:t>
            </a:r>
            <a:r>
              <a:rPr lang="it-IT" sz="2400" dirty="0" smtClean="0">
                <a:latin typeface="Barlow" panose="00000500000000000000" pitchFamily="2" charset="0"/>
              </a:rPr>
              <a:t> e </a:t>
            </a:r>
            <a:r>
              <a:rPr lang="it-IT" sz="2400" dirty="0" err="1" smtClean="0">
                <a:latin typeface="Barlow" panose="00000500000000000000" pitchFamily="2" charset="0"/>
              </a:rPr>
              <a:t>Sapio</a:t>
            </a:r>
            <a:r>
              <a:rPr lang="it-IT" sz="2400" dirty="0" smtClean="0">
                <a:latin typeface="Barlow" panose="00000500000000000000" pitchFamily="2" charset="0"/>
              </a:rPr>
              <a:t>, è nata una nuova società: </a:t>
            </a:r>
            <a:r>
              <a:rPr lang="it-IT" sz="2400" b="1" dirty="0" smtClean="0">
                <a:latin typeface="Barlow" panose="00000500000000000000" pitchFamily="2" charset="0"/>
              </a:rPr>
              <a:t>Rivoira </a:t>
            </a:r>
            <a:r>
              <a:rPr lang="it-IT" sz="2400" b="1" dirty="0" err="1" smtClean="0">
                <a:latin typeface="Barlow" panose="00000500000000000000" pitchFamily="2" charset="0"/>
              </a:rPr>
              <a:t>Refrigerant</a:t>
            </a:r>
            <a:r>
              <a:rPr lang="it-IT" sz="2400" b="1" dirty="0" smtClean="0">
                <a:latin typeface="Barlow" panose="00000500000000000000" pitchFamily="2" charset="0"/>
              </a:rPr>
              <a:t> </a:t>
            </a:r>
            <a:r>
              <a:rPr lang="it-IT" sz="2400" b="1" dirty="0" err="1" smtClean="0">
                <a:latin typeface="Barlow" panose="00000500000000000000" pitchFamily="2" charset="0"/>
              </a:rPr>
              <a:t>Gases</a:t>
            </a:r>
            <a:r>
              <a:rPr lang="it-IT" sz="2400" dirty="0" smtClean="0">
                <a:latin typeface="Barlow" panose="00000500000000000000" pitchFamily="2" charset="0"/>
              </a:rPr>
              <a:t>, con l’obiettivo di consolidare ancora di più la propria leadership sul mercato italiano della refrigerazione.   </a:t>
            </a:r>
            <a:endParaRPr lang="it-IT" sz="2400" dirty="0">
              <a:latin typeface="Barlow" panose="00000500000000000000"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495" y="1764395"/>
            <a:ext cx="3216442" cy="693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670" y="3263143"/>
            <a:ext cx="3327435" cy="215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4196" y="460961"/>
            <a:ext cx="5340606" cy="726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28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3548"/>
          </a:xfrm>
        </p:spPr>
        <p:txBody>
          <a:bodyPr>
            <a:normAutofit/>
          </a:bodyPr>
          <a:lstStyle/>
          <a:p>
            <a:r>
              <a:rPr lang="it-IT" sz="3200" b="1" dirty="0" smtClean="0">
                <a:latin typeface="Barlow" panose="00000500000000000000" pitchFamily="2" charset="0"/>
              </a:rPr>
              <a:t>Premessa</a:t>
            </a:r>
            <a:endParaRPr lang="it-IT" sz="3200" b="1" dirty="0"/>
          </a:p>
        </p:txBody>
      </p:sp>
      <p:sp>
        <p:nvSpPr>
          <p:cNvPr id="3" name="Segnaposto contenuto 2"/>
          <p:cNvSpPr>
            <a:spLocks noGrp="1"/>
          </p:cNvSpPr>
          <p:nvPr>
            <p:ph idx="1"/>
          </p:nvPr>
        </p:nvSpPr>
        <p:spPr>
          <a:xfrm>
            <a:off x="529391" y="1315453"/>
            <a:ext cx="7331242" cy="4050631"/>
          </a:xfrm>
        </p:spPr>
        <p:txBody>
          <a:bodyPr>
            <a:normAutofit fontScale="92500"/>
          </a:bodyPr>
          <a:lstStyle/>
          <a:p>
            <a:r>
              <a:rPr lang="it-IT" sz="1900" dirty="0" smtClean="0">
                <a:latin typeface="Barlow" panose="00000500000000000000" pitchFamily="2" charset="0"/>
              </a:rPr>
              <a:t>I Regolamento Europeo F-Gas, che ha come obiettivo la riduzione dei gas ad elevato effetto serra  e la crescente sensibilità ambientale stanno mutando rapidamente la tecnologia della refrigerazione e condizionamento e nuovi fluidi stanno progressivamente sostituendo i vecchi refrigeranti ad elevato GWP.</a:t>
            </a:r>
          </a:p>
          <a:p>
            <a:r>
              <a:rPr lang="it-IT" sz="1900" dirty="0" smtClean="0">
                <a:latin typeface="Barlow" panose="00000500000000000000" pitchFamily="2" charset="0"/>
              </a:rPr>
              <a:t> I divieti di utilizzo stabiliti dall’ F-Gas sono ormai superati dall’effetto delle quote di produzione / importazione, che, generando una crescita dei prezzi proporzionale al GWP (e quindi al consumo delle quote), stanno disincentivando l’uso dei gas al alto «effetto serra», a favore di fluidi a base di HFO, o di fluidi «naturali», come CO</a:t>
            </a:r>
            <a:r>
              <a:rPr lang="it-IT" sz="1900" baseline="-25000" dirty="0" smtClean="0">
                <a:latin typeface="Barlow" panose="00000500000000000000" pitchFamily="2" charset="0"/>
              </a:rPr>
              <a:t>2</a:t>
            </a:r>
            <a:r>
              <a:rPr lang="it-IT" sz="1900" dirty="0" smtClean="0">
                <a:latin typeface="Barlow" panose="00000500000000000000" pitchFamily="2" charset="0"/>
              </a:rPr>
              <a:t>, NH</a:t>
            </a:r>
            <a:r>
              <a:rPr lang="it-IT" sz="1900" baseline="-25000" dirty="0" smtClean="0">
                <a:latin typeface="Barlow" panose="00000500000000000000" pitchFamily="2" charset="0"/>
              </a:rPr>
              <a:t>3</a:t>
            </a:r>
            <a:r>
              <a:rPr lang="it-IT" sz="1900" dirty="0" smtClean="0">
                <a:latin typeface="Barlow" panose="00000500000000000000" pitchFamily="2" charset="0"/>
              </a:rPr>
              <a:t>, o idrocarburi.</a:t>
            </a:r>
          </a:p>
          <a:p>
            <a:r>
              <a:rPr lang="it-IT" sz="1900" dirty="0" smtClean="0">
                <a:latin typeface="Barlow" panose="00000500000000000000" pitchFamily="2" charset="0"/>
                <a:ea typeface="Calibri" panose="020F0502020204030204" pitchFamily="34" charset="0"/>
                <a:cs typeface="Times New Roman" panose="02020603050405020304" pitchFamily="18" charset="0"/>
              </a:rPr>
              <a:t>Nel prossimo decennio (dal 2020 al 2030) si dovrà raggiungere l’obiettivo di riduzione dei «gas serra» al 21% (rispetto al livello di riferimento «storico» definito dall’F-Gas) e ciò imporrà un riduzione costante del GWP medio dei fluidi utilizzati.</a:t>
            </a:r>
            <a:endParaRPr lang="it-IT" sz="1900" dirty="0">
              <a:latin typeface="Barlow" panose="00000500000000000000" pitchFamily="2" charset="0"/>
              <a:ea typeface="Calibri" panose="020F0502020204030204" pitchFamily="34" charset="0"/>
              <a:cs typeface="Times New Roman" panose="02020603050405020304" pitchFamily="18" charset="0"/>
            </a:endParaRPr>
          </a:p>
          <a:p>
            <a:pPr marL="0" indent="0">
              <a:buNone/>
            </a:pPr>
            <a:endParaRPr lang="it-IT"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031" y="1291389"/>
            <a:ext cx="3872932" cy="389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66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53548"/>
          </a:xfrm>
        </p:spPr>
        <p:txBody>
          <a:bodyPr>
            <a:normAutofit/>
          </a:bodyPr>
          <a:lstStyle/>
          <a:p>
            <a:r>
              <a:rPr lang="it-IT" sz="3200" b="1" dirty="0" smtClean="0">
                <a:latin typeface="Barlow" panose="00000500000000000000" pitchFamily="2" charset="0"/>
              </a:rPr>
              <a:t>Strategie di riduzione del Riscaldamento Globale</a:t>
            </a:r>
            <a:endParaRPr lang="it-IT" sz="3200" b="1" dirty="0"/>
          </a:p>
        </p:txBody>
      </p:sp>
      <p:sp>
        <p:nvSpPr>
          <p:cNvPr id="3" name="Segnaposto contenuto 2"/>
          <p:cNvSpPr>
            <a:spLocks noGrp="1"/>
          </p:cNvSpPr>
          <p:nvPr>
            <p:ph idx="1"/>
          </p:nvPr>
        </p:nvSpPr>
        <p:spPr>
          <a:xfrm>
            <a:off x="529391" y="1315453"/>
            <a:ext cx="10483514" cy="4283242"/>
          </a:xfrm>
        </p:spPr>
        <p:txBody>
          <a:bodyPr>
            <a:normAutofit lnSpcReduction="10000"/>
          </a:bodyPr>
          <a:lstStyle/>
          <a:p>
            <a:r>
              <a:rPr lang="it-IT" sz="1900" dirty="0" smtClean="0">
                <a:latin typeface="Barlow" panose="00000500000000000000" pitchFamily="2" charset="0"/>
              </a:rPr>
              <a:t>Eliminazione di fluidi ad elevato GWP (dal 1.1.2020, salvo poche eccezioni previste dall’ F-Gas, le vendite saranno quali azzerate)</a:t>
            </a:r>
          </a:p>
          <a:p>
            <a:r>
              <a:rPr lang="it-IT" sz="1900" dirty="0" smtClean="0">
                <a:latin typeface="Barlow" panose="00000500000000000000" pitchFamily="2" charset="0"/>
              </a:rPr>
              <a:t>Conversione degli impianti esistenti caricati con gas avente GWP&gt;2500 (es. R404A ed R507)</a:t>
            </a:r>
            <a:endParaRPr lang="it-IT" sz="1900" dirty="0">
              <a:latin typeface="Barlow" panose="00000500000000000000" pitchFamily="2" charset="0"/>
            </a:endParaRPr>
          </a:p>
          <a:p>
            <a:r>
              <a:rPr lang="it-IT" sz="1900" dirty="0" smtClean="0">
                <a:latin typeface="Barlow" panose="00000500000000000000" pitchFamily="2" charset="0"/>
              </a:rPr>
              <a:t>Riduzione delle perdite dai circuiti</a:t>
            </a:r>
          </a:p>
          <a:p>
            <a:r>
              <a:rPr lang="it-IT" sz="1900" dirty="0" smtClean="0">
                <a:latin typeface="Barlow" panose="00000500000000000000" pitchFamily="2" charset="0"/>
              </a:rPr>
              <a:t>Riduzione delle cariche di gas</a:t>
            </a:r>
          </a:p>
          <a:p>
            <a:r>
              <a:rPr lang="it-IT" sz="1900" dirty="0" smtClean="0">
                <a:latin typeface="Barlow" panose="00000500000000000000" pitchFamily="2" charset="0"/>
              </a:rPr>
              <a:t>Maggior impiego di fluidi di scambio termico, con riduzione cariche di gas.</a:t>
            </a:r>
          </a:p>
          <a:p>
            <a:r>
              <a:rPr lang="it-IT" sz="1900" dirty="0" smtClean="0">
                <a:latin typeface="Barlow" panose="00000500000000000000" pitchFamily="2" charset="0"/>
              </a:rPr>
              <a:t>Progressiva sostituzione anche dei gas a GWP medio (da 1500 a 2500)</a:t>
            </a:r>
          </a:p>
          <a:p>
            <a:r>
              <a:rPr lang="it-IT" sz="1900" dirty="0" smtClean="0">
                <a:latin typeface="Barlow" panose="00000500000000000000" pitchFamily="2" charset="0"/>
              </a:rPr>
              <a:t>Recupero / Rigenerazione e Riutilizzo dei fluidi Rigenerati</a:t>
            </a:r>
          </a:p>
          <a:p>
            <a:r>
              <a:rPr lang="it-IT" sz="1900" dirty="0" smtClean="0">
                <a:latin typeface="Barlow" panose="00000500000000000000" pitchFamily="2" charset="0"/>
              </a:rPr>
              <a:t>Aumento utilizzo dei gas HFO puri (ad es. HFO-1234yf nelle auto e HFO-1234ze nei «</a:t>
            </a:r>
            <a:r>
              <a:rPr lang="it-IT" sz="1900" dirty="0" err="1" smtClean="0">
                <a:latin typeface="Barlow" panose="00000500000000000000" pitchFamily="2" charset="0"/>
              </a:rPr>
              <a:t>chiller</a:t>
            </a:r>
            <a:r>
              <a:rPr lang="it-IT" sz="1900" dirty="0" smtClean="0">
                <a:latin typeface="Barlow" panose="00000500000000000000" pitchFamily="2" charset="0"/>
              </a:rPr>
              <a:t>»)</a:t>
            </a:r>
          </a:p>
          <a:p>
            <a:r>
              <a:rPr lang="it-IT" sz="1900" dirty="0" smtClean="0">
                <a:latin typeface="Barlow" panose="00000500000000000000" pitchFamily="2" charset="0"/>
              </a:rPr>
              <a:t>Un importante contributo verrà anche dalle miscele «A2L» a bassissimo GWP (in alcuni casi anche con GWP&lt;150)</a:t>
            </a:r>
          </a:p>
          <a:p>
            <a:r>
              <a:rPr lang="it-IT" sz="1900" dirty="0" smtClean="0">
                <a:latin typeface="Barlow" panose="00000500000000000000" pitchFamily="2" charset="0"/>
              </a:rPr>
              <a:t>Maggiore utilizzo dei fluidi «naturali»</a:t>
            </a:r>
          </a:p>
          <a:p>
            <a:pPr marL="0" indent="0">
              <a:buNone/>
            </a:pPr>
            <a:endParaRPr lang="it-IT" sz="1900" dirty="0">
              <a:latin typeface="Barlow" panose="00000500000000000000" pitchFamily="2" charset="0"/>
            </a:endParaRPr>
          </a:p>
        </p:txBody>
      </p:sp>
    </p:spTree>
    <p:extLst>
      <p:ext uri="{BB962C8B-B14F-4D97-AF65-F5344CB8AC3E}">
        <p14:creationId xmlns:p14="http://schemas.microsoft.com/office/powerpoint/2010/main" val="429265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409074"/>
            <a:ext cx="10515600" cy="778042"/>
          </a:xfrm>
        </p:spPr>
        <p:txBody>
          <a:bodyPr>
            <a:normAutofit fontScale="90000"/>
          </a:bodyPr>
          <a:lstStyle/>
          <a:p>
            <a:r>
              <a:rPr lang="it-IT" sz="2800" b="1" dirty="0" smtClean="0">
                <a:latin typeface="Barlow" panose="00000500000000000000" pitchFamily="2" charset="0"/>
              </a:rPr>
              <a:t>Recupero </a:t>
            </a:r>
            <a:r>
              <a:rPr lang="it-IT" sz="2800" b="1" dirty="0">
                <a:latin typeface="Barlow" panose="00000500000000000000" pitchFamily="2" charset="0"/>
              </a:rPr>
              <a:t>/ Rigenerazione </a:t>
            </a:r>
            <a:r>
              <a:rPr lang="it-IT" sz="2800" b="1" dirty="0" smtClean="0">
                <a:latin typeface="Barlow" panose="00000500000000000000" pitchFamily="2" charset="0"/>
              </a:rPr>
              <a:t>dei gas refrigeranti</a:t>
            </a:r>
            <a:br>
              <a:rPr lang="it-IT" sz="2800" b="1" dirty="0" smtClean="0">
                <a:latin typeface="Barlow" panose="00000500000000000000" pitchFamily="2" charset="0"/>
              </a:rPr>
            </a:br>
            <a:endParaRPr lang="it-IT" sz="2400" b="1" dirty="0"/>
          </a:p>
        </p:txBody>
      </p:sp>
      <p:sp>
        <p:nvSpPr>
          <p:cNvPr id="3" name="Segnaposto contenuto 2"/>
          <p:cNvSpPr>
            <a:spLocks noGrp="1"/>
          </p:cNvSpPr>
          <p:nvPr>
            <p:ph idx="1"/>
          </p:nvPr>
        </p:nvSpPr>
        <p:spPr>
          <a:xfrm>
            <a:off x="762001" y="1301958"/>
            <a:ext cx="6328610" cy="1721980"/>
          </a:xfrm>
        </p:spPr>
        <p:txBody>
          <a:bodyPr>
            <a:normAutofit fontScale="85000" lnSpcReduction="10000"/>
          </a:bodyPr>
          <a:lstStyle/>
          <a:p>
            <a:pPr marL="0" indent="0">
              <a:buNone/>
            </a:pPr>
            <a:r>
              <a:rPr lang="it-IT" altLang="it-IT" sz="2400" dirty="0" smtClean="0">
                <a:latin typeface="Barlow" panose="00000500000000000000" pitchFamily="2" charset="0"/>
                <a:cs typeface="Arial" pitchFamily="34" charset="0"/>
              </a:rPr>
              <a:t>La necessità di ridurre la quantità totale dei refrigeranti, per raggiungere i target F-Gas, si potrà anche ottenere incrementando il recupero dei fluidi (soprattutto durante i retrofit) e la rigenerazione degli stessi, per poterli riutilizzare nella manutenzione degli impianti non ancora riconvertiti.</a:t>
            </a:r>
          </a:p>
          <a:p>
            <a:pPr marL="514350" indent="-514350">
              <a:buFont typeface="+mj-lt"/>
              <a:buAutoNum type="arabicPeriod"/>
            </a:pPr>
            <a:endParaRPr lang="it-IT" altLang="it-IT" dirty="0">
              <a:latin typeface="Barlow" panose="00000500000000000000" pitchFamily="2" charset="0"/>
              <a:cs typeface="Arial" pitchFamily="34" charset="0"/>
            </a:endParaRPr>
          </a:p>
          <a:p>
            <a:endParaRPr lang="it-IT" dirty="0"/>
          </a:p>
        </p:txBody>
      </p:sp>
      <p:pic>
        <p:nvPicPr>
          <p:cNvPr id="4" name="Segnaposto contenuto 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075" y="1301957"/>
            <a:ext cx="3714980" cy="325304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3227303"/>
            <a:ext cx="4738437" cy="265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05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3716" y="397210"/>
            <a:ext cx="4664242" cy="653548"/>
          </a:xfrm>
        </p:spPr>
        <p:txBody>
          <a:bodyPr>
            <a:normAutofit/>
          </a:bodyPr>
          <a:lstStyle/>
          <a:p>
            <a:r>
              <a:rPr lang="it-IT" sz="3200" b="1" dirty="0" smtClean="0">
                <a:latin typeface="Barlow" panose="00000500000000000000" pitchFamily="2" charset="0"/>
              </a:rPr>
              <a:t>Importazioni Illegali</a:t>
            </a:r>
            <a:endParaRPr lang="it-IT" sz="3200" b="1" dirty="0"/>
          </a:p>
        </p:txBody>
      </p:sp>
      <p:sp>
        <p:nvSpPr>
          <p:cNvPr id="3" name="Segnaposto contenuto 2"/>
          <p:cNvSpPr>
            <a:spLocks noGrp="1"/>
          </p:cNvSpPr>
          <p:nvPr>
            <p:ph idx="1"/>
          </p:nvPr>
        </p:nvSpPr>
        <p:spPr>
          <a:xfrm>
            <a:off x="529391" y="1315453"/>
            <a:ext cx="4170946" cy="4283242"/>
          </a:xfrm>
        </p:spPr>
        <p:txBody>
          <a:bodyPr>
            <a:normAutofit/>
          </a:bodyPr>
          <a:lstStyle/>
          <a:p>
            <a:endParaRPr lang="it-IT" sz="1900" dirty="0">
              <a:latin typeface="Barlow" panose="00000500000000000000" pitchFamily="2" charset="0"/>
            </a:endParaRPr>
          </a:p>
          <a:p>
            <a:r>
              <a:rPr lang="it-IT" sz="1900" b="1" dirty="0" smtClean="0">
                <a:latin typeface="Barlow" panose="00000500000000000000" pitchFamily="2" charset="0"/>
              </a:rPr>
              <a:t>ATTENZIONE</a:t>
            </a:r>
            <a:r>
              <a:rPr lang="it-IT" sz="1900" dirty="0" smtClean="0">
                <a:latin typeface="Barlow" panose="00000500000000000000" pitchFamily="2" charset="0"/>
              </a:rPr>
              <a:t>: gli sforzi per il raggiungimento della riduzione del «Riscaldamento Globale» potrebbero però essere vanificati se non si riuscirà ad arginare l’importazione illegale di prodotto, che secondo alcuni studi di settore, avrebbe ormai raggiunto livelli pari al 15 / 20% del mercato, con un impatto ambientale ancora maggiore, trattandosi normalmente di gas ad elevato GWP. </a:t>
            </a:r>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092" y="293282"/>
            <a:ext cx="5551971" cy="549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76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latin typeface="Barlow" panose="00000500000000000000" pitchFamily="2" charset="0"/>
              </a:rPr>
              <a:t>Priorità di sostituzione dei refrigeranti</a:t>
            </a:r>
            <a:br>
              <a:rPr lang="it-IT" sz="2800" b="1" dirty="0" smtClean="0">
                <a:latin typeface="Barlow" panose="00000500000000000000" pitchFamily="2" charset="0"/>
              </a:rPr>
            </a:br>
            <a:r>
              <a:rPr lang="it-IT" sz="2800" b="1" dirty="0">
                <a:latin typeface="Barlow" panose="00000500000000000000" pitchFamily="2" charset="0"/>
              </a:rPr>
              <a:t/>
            </a:r>
            <a:br>
              <a:rPr lang="it-IT" sz="2800" b="1" dirty="0">
                <a:latin typeface="Barlow" panose="00000500000000000000" pitchFamily="2" charset="0"/>
              </a:rPr>
            </a:br>
            <a:r>
              <a:rPr lang="it-IT" sz="2400" b="1" dirty="0" smtClean="0">
                <a:latin typeface="Barlow" panose="00000500000000000000" pitchFamily="2" charset="0"/>
              </a:rPr>
              <a:t>In ordine cronologico di intervento:</a:t>
            </a:r>
            <a:endParaRPr lang="it-IT" sz="2400" b="1" dirty="0"/>
          </a:p>
        </p:txBody>
      </p:sp>
      <p:sp>
        <p:nvSpPr>
          <p:cNvPr id="3" name="Segnaposto contenuto 2"/>
          <p:cNvSpPr>
            <a:spLocks noGrp="1"/>
          </p:cNvSpPr>
          <p:nvPr>
            <p:ph idx="1"/>
          </p:nvPr>
        </p:nvSpPr>
        <p:spPr>
          <a:xfrm>
            <a:off x="838201" y="1825625"/>
            <a:ext cx="10006262" cy="3235660"/>
          </a:xfrm>
        </p:spPr>
        <p:txBody>
          <a:bodyPr>
            <a:normAutofit lnSpcReduction="10000"/>
          </a:bodyPr>
          <a:lstStyle/>
          <a:p>
            <a:pPr marL="514350" indent="-514350">
              <a:buFont typeface="+mj-lt"/>
              <a:buAutoNum type="arabicPeriod"/>
            </a:pPr>
            <a:r>
              <a:rPr lang="it-IT" altLang="it-IT" sz="2400" dirty="0" smtClean="0">
                <a:latin typeface="Barlow" panose="00000500000000000000" pitchFamily="2" charset="0"/>
                <a:cs typeface="Arial" pitchFamily="34" charset="0"/>
              </a:rPr>
              <a:t>Retrofit sistemi a R404A / R507   (con GWP&gt;2500)</a:t>
            </a:r>
          </a:p>
          <a:p>
            <a:pPr marL="514350" indent="-514350">
              <a:buFont typeface="+mj-lt"/>
              <a:buAutoNum type="arabicPeriod"/>
            </a:pPr>
            <a:r>
              <a:rPr lang="it-IT" altLang="it-IT" sz="2400" dirty="0" smtClean="0">
                <a:latin typeface="Barlow" panose="00000500000000000000" pitchFamily="2" charset="0"/>
                <a:cs typeface="Arial" pitchFamily="34" charset="0"/>
              </a:rPr>
              <a:t>Sostituzione R410A nei nuovi impianti di condizionamento</a:t>
            </a:r>
          </a:p>
          <a:p>
            <a:pPr marL="514350" indent="-514350">
              <a:buFont typeface="+mj-lt"/>
              <a:buAutoNum type="arabicPeriod"/>
            </a:pPr>
            <a:r>
              <a:rPr lang="it-IT" altLang="it-IT" sz="2400" dirty="0">
                <a:latin typeface="Barlow" panose="00000500000000000000" pitchFamily="2" charset="0"/>
                <a:cs typeface="Arial" pitchFamily="34" charset="0"/>
              </a:rPr>
              <a:t>Sostituzione </a:t>
            </a:r>
            <a:r>
              <a:rPr lang="it-IT" altLang="it-IT" sz="2400" dirty="0" smtClean="0">
                <a:latin typeface="Barlow" panose="00000500000000000000" pitchFamily="2" charset="0"/>
                <a:cs typeface="Arial" pitchFamily="34" charset="0"/>
              </a:rPr>
              <a:t>R134a </a:t>
            </a:r>
            <a:r>
              <a:rPr lang="it-IT" altLang="it-IT" sz="2400" dirty="0">
                <a:latin typeface="Barlow" panose="00000500000000000000" pitchFamily="2" charset="0"/>
                <a:cs typeface="Arial" pitchFamily="34" charset="0"/>
              </a:rPr>
              <a:t>nei nuovi </a:t>
            </a:r>
            <a:r>
              <a:rPr lang="it-IT" altLang="it-IT" sz="2400" dirty="0" smtClean="0">
                <a:latin typeface="Barlow" panose="00000500000000000000" pitchFamily="2" charset="0"/>
                <a:cs typeface="Arial" pitchFamily="34" charset="0"/>
              </a:rPr>
              <a:t>sistemi «</a:t>
            </a:r>
            <a:r>
              <a:rPr lang="it-IT" altLang="it-IT" sz="2400" dirty="0" err="1" smtClean="0">
                <a:latin typeface="Barlow" panose="00000500000000000000" pitchFamily="2" charset="0"/>
                <a:cs typeface="Arial" pitchFamily="34" charset="0"/>
              </a:rPr>
              <a:t>Chiller</a:t>
            </a:r>
            <a:r>
              <a:rPr lang="it-IT" altLang="it-IT" sz="2400" dirty="0" smtClean="0">
                <a:latin typeface="Barlow" panose="00000500000000000000" pitchFamily="2" charset="0"/>
                <a:cs typeface="Arial" pitchFamily="34" charset="0"/>
              </a:rPr>
              <a:t>» e pompe di calore</a:t>
            </a:r>
          </a:p>
          <a:p>
            <a:pPr marL="514350" indent="-514350">
              <a:buFont typeface="+mj-lt"/>
              <a:buAutoNum type="arabicPeriod"/>
            </a:pPr>
            <a:r>
              <a:rPr lang="it-IT" altLang="it-IT" sz="2400" dirty="0" smtClean="0">
                <a:latin typeface="Barlow" panose="00000500000000000000" pitchFamily="2" charset="0"/>
                <a:cs typeface="Arial" pitchFamily="34" charset="0"/>
              </a:rPr>
              <a:t>Sostituzione gas per la refrigerazione con GWP&gt;1000 nei nuovi sistemi</a:t>
            </a:r>
          </a:p>
          <a:p>
            <a:pPr marL="514350" indent="-514350">
              <a:buFont typeface="+mj-lt"/>
              <a:buAutoNum type="arabicPeriod"/>
            </a:pPr>
            <a:r>
              <a:rPr lang="it-IT" altLang="it-IT" sz="2400" dirty="0" smtClean="0">
                <a:latin typeface="Barlow" panose="00000500000000000000" pitchFamily="2" charset="0"/>
                <a:cs typeface="Arial" pitchFamily="34" charset="0"/>
              </a:rPr>
              <a:t>Utilizzo di refrigeranti «naturali», dove l’efficienza energetica lo giustifichi e compatibilmente con le normative di sicurezza.</a:t>
            </a:r>
          </a:p>
          <a:p>
            <a:pPr marL="514350" indent="-514350">
              <a:buFont typeface="+mj-lt"/>
              <a:buAutoNum type="arabicPeriod"/>
            </a:pPr>
            <a:r>
              <a:rPr lang="it-IT" altLang="it-IT" sz="2400" dirty="0" smtClean="0">
                <a:latin typeface="Barlow" panose="00000500000000000000" pitchFamily="2" charset="0"/>
                <a:cs typeface="Arial" pitchFamily="34" charset="0"/>
              </a:rPr>
              <a:t>Applicazione sempre più frequente, nei nuovi sistemi, dei refrigeranti «A2L» a bassissimo GWP  </a:t>
            </a:r>
            <a:endParaRPr lang="it-IT" altLang="it-IT" sz="2400" dirty="0">
              <a:latin typeface="Barlow" panose="00000500000000000000" pitchFamily="2" charset="0"/>
              <a:cs typeface="Arial" pitchFamily="34" charset="0"/>
            </a:endParaRPr>
          </a:p>
          <a:p>
            <a:pPr marL="514350" indent="-514350">
              <a:buFont typeface="+mj-lt"/>
              <a:buAutoNum type="arabicPeriod"/>
            </a:pPr>
            <a:endParaRPr lang="it-IT" altLang="it-IT" dirty="0">
              <a:latin typeface="Barlow" panose="00000500000000000000" pitchFamily="2" charset="0"/>
              <a:cs typeface="Arial" pitchFamily="34" charset="0"/>
            </a:endParaRPr>
          </a:p>
          <a:p>
            <a:endParaRPr lang="it-IT" dirty="0"/>
          </a:p>
        </p:txBody>
      </p:sp>
    </p:spTree>
    <p:extLst>
      <p:ext uri="{BB962C8B-B14F-4D97-AF65-F5344CB8AC3E}">
        <p14:creationId xmlns:p14="http://schemas.microsoft.com/office/powerpoint/2010/main" val="2956549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1030538"/>
          </a:xfrm>
        </p:spPr>
        <p:txBody>
          <a:bodyPr>
            <a:normAutofit/>
          </a:bodyPr>
          <a:lstStyle/>
          <a:p>
            <a:r>
              <a:rPr lang="it-IT" sz="3200" b="1" dirty="0" smtClean="0">
                <a:latin typeface="Barlow" panose="00000500000000000000" pitchFamily="2" charset="0"/>
              </a:rPr>
              <a:t>Azione prioritaria ed urgente: sostituzione del R404A</a:t>
            </a:r>
            <a:endParaRPr lang="it-IT" sz="3200" b="1" dirty="0"/>
          </a:p>
        </p:txBody>
      </p:sp>
      <p:sp>
        <p:nvSpPr>
          <p:cNvPr id="3" name="Segnaposto contenuto 2"/>
          <p:cNvSpPr>
            <a:spLocks noGrp="1"/>
          </p:cNvSpPr>
          <p:nvPr>
            <p:ph idx="1"/>
          </p:nvPr>
        </p:nvSpPr>
        <p:spPr>
          <a:xfrm>
            <a:off x="838200" y="1504785"/>
            <a:ext cx="10515600" cy="652880"/>
          </a:xfrm>
        </p:spPr>
        <p:txBody>
          <a:bodyPr>
            <a:normAutofit lnSpcReduction="10000"/>
          </a:bodyPr>
          <a:lstStyle/>
          <a:p>
            <a:r>
              <a:rPr lang="it-IT" sz="2200" b="1" dirty="0" smtClean="0"/>
              <a:t>ATTENZIONE</a:t>
            </a:r>
            <a:r>
              <a:rPr lang="it-IT" sz="2200" dirty="0" smtClean="0"/>
              <a:t>: </a:t>
            </a:r>
            <a:r>
              <a:rPr lang="it-IT" sz="2000" dirty="0">
                <a:latin typeface="Barlow" panose="00000500000000000000" pitchFamily="2" charset="0"/>
                <a:ea typeface="Calibri" panose="020F0502020204030204" pitchFamily="34" charset="0"/>
                <a:cs typeface="Times New Roman" panose="02020603050405020304" pitchFamily="18" charset="0"/>
              </a:rPr>
              <a:t>Dal 2020 non sarà più possibile utilizzare R404A vergine per la manutenzione degli impianti con carica superiore a 10 kg. </a:t>
            </a:r>
          </a:p>
          <a:p>
            <a:endParaRPr lang="it-IT"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937" y="2336721"/>
            <a:ext cx="7571874" cy="3686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09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latin typeface="Barlow" panose="00000500000000000000" pitchFamily="2" charset="0"/>
              </a:rPr>
              <a:t>I Refrigeranti Alternativi a base di HFO: </a:t>
            </a:r>
            <a:r>
              <a:rPr lang="it-IT" sz="3200" b="1" dirty="0">
                <a:latin typeface="Barlow" panose="00000500000000000000" pitchFamily="2" charset="0"/>
              </a:rPr>
              <a:t>R448A e R449A</a:t>
            </a:r>
            <a:endParaRPr lang="it-IT" sz="3200" b="1" dirty="0"/>
          </a:p>
        </p:txBody>
      </p:sp>
      <p:sp>
        <p:nvSpPr>
          <p:cNvPr id="3" name="Segnaposto contenuto 2"/>
          <p:cNvSpPr>
            <a:spLocks noGrp="1"/>
          </p:cNvSpPr>
          <p:nvPr>
            <p:ph idx="1"/>
          </p:nvPr>
        </p:nvSpPr>
        <p:spPr>
          <a:xfrm>
            <a:off x="782052" y="1697289"/>
            <a:ext cx="10515600" cy="652880"/>
          </a:xfrm>
        </p:spPr>
        <p:txBody>
          <a:bodyPr>
            <a:normAutofit fontScale="92500"/>
          </a:bodyPr>
          <a:lstStyle/>
          <a:p>
            <a:pPr marL="0" indent="0">
              <a:buNone/>
            </a:pPr>
            <a:r>
              <a:rPr lang="it-IT" sz="2400" dirty="0">
                <a:latin typeface="Barlow" panose="00000500000000000000" pitchFamily="2" charset="0"/>
                <a:ea typeface="Calibri" panose="020F0502020204030204" pitchFamily="34" charset="0"/>
                <a:cs typeface="Times New Roman" panose="02020603050405020304" pitchFamily="18" charset="0"/>
              </a:rPr>
              <a:t>I benefici della sostituzione di R404A con i prodotti </a:t>
            </a:r>
            <a:r>
              <a:rPr lang="it-IT" sz="2400" b="1" u="sng" dirty="0">
                <a:solidFill>
                  <a:srgbClr val="0078A2"/>
                </a:solidFill>
                <a:latin typeface="Barlow" panose="00000500000000000000" pitchFamily="2" charset="0"/>
                <a:ea typeface="Calibri" panose="020F0502020204030204" pitchFamily="34" charset="0"/>
                <a:cs typeface="Times New Roman" panose="02020603050405020304" pitchFamily="18" charset="0"/>
              </a:rPr>
              <a:t>R448A</a:t>
            </a:r>
            <a:r>
              <a:rPr lang="it-IT" sz="2400" dirty="0">
                <a:latin typeface="Barlow" panose="00000500000000000000" pitchFamily="2" charset="0"/>
                <a:ea typeface="Calibri" panose="020F0502020204030204" pitchFamily="34" charset="0"/>
                <a:cs typeface="Times New Roman" panose="02020603050405020304" pitchFamily="18" charset="0"/>
              </a:rPr>
              <a:t> o </a:t>
            </a:r>
            <a:r>
              <a:rPr lang="it-IT" sz="2400" b="1" u="sng" dirty="0">
                <a:solidFill>
                  <a:srgbClr val="0078A2"/>
                </a:solidFill>
                <a:latin typeface="Barlow" panose="00000500000000000000" pitchFamily="2" charset="0"/>
                <a:ea typeface="Calibri" panose="020F0502020204030204" pitchFamily="34" charset="0"/>
                <a:cs typeface="Times New Roman" panose="02020603050405020304" pitchFamily="18" charset="0"/>
              </a:rPr>
              <a:t>R449A</a:t>
            </a:r>
            <a:r>
              <a:rPr lang="it-IT" sz="2400" dirty="0">
                <a:latin typeface="Barlow" panose="00000500000000000000" pitchFamily="2" charset="0"/>
                <a:ea typeface="Calibri" panose="020F0502020204030204" pitchFamily="34" charset="0"/>
                <a:cs typeface="Times New Roman" panose="02020603050405020304" pitchFamily="18" charset="0"/>
              </a:rPr>
              <a:t> sono molteplici</a:t>
            </a:r>
            <a:r>
              <a:rPr lang="it-IT" sz="2400" dirty="0">
                <a:ea typeface="Calibri" panose="020F0502020204030204" pitchFamily="34" charset="0"/>
                <a:cs typeface="Times New Roman" panose="02020603050405020304" pitchFamily="18" charset="0"/>
              </a:rPr>
              <a:t>:</a:t>
            </a:r>
          </a:p>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211" y="2264808"/>
            <a:ext cx="6200273" cy="362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latin typeface="Barlow" panose="00000500000000000000" pitchFamily="2" charset="0"/>
              </a:rPr>
              <a:t>Come potrebbe modificarsi il mercato dei gas refrigeranti nel prossimo decennio?</a:t>
            </a:r>
            <a:endParaRPr lang="it-IT" sz="2800" b="1" dirty="0"/>
          </a:p>
        </p:txBody>
      </p:sp>
      <p:sp>
        <p:nvSpPr>
          <p:cNvPr id="3" name="Segnaposto contenuto 2"/>
          <p:cNvSpPr>
            <a:spLocks noGrp="1"/>
          </p:cNvSpPr>
          <p:nvPr>
            <p:ph idx="1"/>
          </p:nvPr>
        </p:nvSpPr>
        <p:spPr>
          <a:xfrm>
            <a:off x="782053" y="1833646"/>
            <a:ext cx="10038347" cy="3235660"/>
          </a:xfrm>
        </p:spPr>
        <p:txBody>
          <a:bodyPr>
            <a:normAutofit fontScale="77500" lnSpcReduction="20000"/>
          </a:bodyPr>
          <a:lstStyle/>
          <a:p>
            <a:r>
              <a:rPr lang="it-IT" altLang="it-IT" dirty="0">
                <a:latin typeface="Barlow" panose="00000500000000000000" pitchFamily="2" charset="0"/>
                <a:cs typeface="Arial" pitchFamily="34" charset="0"/>
              </a:rPr>
              <a:t>Il mercato italiano dei gas refrigeranti sarà sempre più fortemente orientato dalla Legislazione Europea.   Ipotizzando che non vengano apportate modifiche sostanziali al Regolamento F-Gas, si possono calcolare le quote di produzione / importazione (in CO</a:t>
            </a:r>
            <a:r>
              <a:rPr lang="it-IT" altLang="it-IT" baseline="-25000" dirty="0">
                <a:latin typeface="Barlow" panose="00000500000000000000" pitchFamily="2" charset="0"/>
                <a:cs typeface="Arial" pitchFamily="34" charset="0"/>
              </a:rPr>
              <a:t>2</a:t>
            </a:r>
            <a:r>
              <a:rPr lang="it-IT" altLang="it-IT" dirty="0">
                <a:latin typeface="Barlow" panose="00000500000000000000" pitchFamily="2" charset="0"/>
                <a:cs typeface="Arial" pitchFamily="34" charset="0"/>
              </a:rPr>
              <a:t> equivalente) disponibili sul mercato ed ipotizzare una distribuzione tra i vari refrigeranti che consenta di rispettare tali quote</a:t>
            </a:r>
            <a:r>
              <a:rPr lang="it-IT" altLang="it-IT" dirty="0" smtClean="0">
                <a:latin typeface="Barlow" panose="00000500000000000000" pitchFamily="2" charset="0"/>
                <a:cs typeface="Arial" pitchFamily="34" charset="0"/>
              </a:rPr>
              <a:t>.</a:t>
            </a:r>
          </a:p>
          <a:p>
            <a:endParaRPr lang="it-IT" altLang="it-IT" dirty="0">
              <a:latin typeface="Barlow" panose="00000500000000000000" pitchFamily="2" charset="0"/>
              <a:cs typeface="Arial" pitchFamily="34" charset="0"/>
            </a:endParaRPr>
          </a:p>
          <a:p>
            <a:r>
              <a:rPr lang="it-IT" altLang="it-IT" dirty="0" smtClean="0">
                <a:latin typeface="Barlow" panose="00000500000000000000" pitchFamily="2" charset="0"/>
                <a:cs typeface="Arial" pitchFamily="34" charset="0"/>
              </a:rPr>
              <a:t>Gli </a:t>
            </a:r>
            <a:r>
              <a:rPr lang="it-IT" altLang="it-IT" dirty="0">
                <a:latin typeface="Barlow" panose="00000500000000000000" pitchFamily="2" charset="0"/>
                <a:cs typeface="Arial" pitchFamily="34" charset="0"/>
              </a:rPr>
              <a:t>anni «critici» saranno quelli che prevedono una riduzione delle quote disponibili e precisamente: </a:t>
            </a:r>
            <a:r>
              <a:rPr lang="it-IT" altLang="it-IT" dirty="0" smtClean="0">
                <a:latin typeface="Barlow" panose="00000500000000000000" pitchFamily="2" charset="0"/>
                <a:cs typeface="Arial" pitchFamily="34" charset="0"/>
              </a:rPr>
              <a:t>2021</a:t>
            </a:r>
            <a:r>
              <a:rPr lang="it-IT" altLang="it-IT" dirty="0">
                <a:latin typeface="Barlow" panose="00000500000000000000" pitchFamily="2" charset="0"/>
                <a:cs typeface="Arial" pitchFamily="34" charset="0"/>
              </a:rPr>
              <a:t>, 2024, 2027 e </a:t>
            </a:r>
            <a:r>
              <a:rPr lang="it-IT" altLang="it-IT" dirty="0" smtClean="0">
                <a:latin typeface="Barlow" panose="00000500000000000000" pitchFamily="2" charset="0"/>
                <a:cs typeface="Arial" pitchFamily="34" charset="0"/>
              </a:rPr>
              <a:t>2030</a:t>
            </a:r>
          </a:p>
          <a:p>
            <a:endParaRPr lang="it-IT" altLang="it-IT" dirty="0" smtClean="0">
              <a:latin typeface="Barlow" panose="00000500000000000000" pitchFamily="2" charset="0"/>
              <a:cs typeface="Arial" pitchFamily="34" charset="0"/>
            </a:endParaRPr>
          </a:p>
          <a:p>
            <a:r>
              <a:rPr lang="it-IT" altLang="it-IT" dirty="0" smtClean="0">
                <a:latin typeface="Barlow" panose="00000500000000000000" pitchFamily="2" charset="0"/>
                <a:cs typeface="Arial" pitchFamily="34" charset="0"/>
              </a:rPr>
              <a:t>Nella valutazione i dati di partenza si basano sulle «</a:t>
            </a:r>
            <a:r>
              <a:rPr lang="it-IT" altLang="it-IT" i="1" dirty="0" smtClean="0">
                <a:latin typeface="Barlow" panose="00000500000000000000" pitchFamily="2" charset="0"/>
                <a:cs typeface="Arial" pitchFamily="34" charset="0"/>
              </a:rPr>
              <a:t>Elaborazioni ISPRA 2017</a:t>
            </a:r>
            <a:r>
              <a:rPr lang="it-IT" altLang="it-IT" dirty="0" smtClean="0">
                <a:latin typeface="Barlow" panose="00000500000000000000" pitchFamily="2" charset="0"/>
                <a:cs typeface="Arial" pitchFamily="34" charset="0"/>
              </a:rPr>
              <a:t>» sulla base dei dati comunicati ai sensi del DPR n° 43 / 2012</a:t>
            </a:r>
          </a:p>
          <a:p>
            <a:endParaRPr lang="it-IT" altLang="it-IT" dirty="0">
              <a:latin typeface="Barlow" panose="00000500000000000000" pitchFamily="2" charset="0"/>
              <a:cs typeface="Arial" pitchFamily="34" charset="0"/>
            </a:endParaRPr>
          </a:p>
          <a:p>
            <a:endParaRPr lang="it-IT" altLang="it-IT" dirty="0">
              <a:latin typeface="Barlow" panose="00000500000000000000" pitchFamily="2" charset="0"/>
              <a:cs typeface="Arial" pitchFamily="34" charset="0"/>
            </a:endParaRPr>
          </a:p>
          <a:p>
            <a:endParaRPr lang="it-IT" dirty="0"/>
          </a:p>
        </p:txBody>
      </p:sp>
    </p:spTree>
    <p:extLst>
      <p:ext uri="{BB962C8B-B14F-4D97-AF65-F5344CB8AC3E}">
        <p14:creationId xmlns:p14="http://schemas.microsoft.com/office/powerpoint/2010/main" val="80984360"/>
      </p:ext>
    </p:extLst>
  </p:cSld>
  <p:clrMapOvr>
    <a:masterClrMapping/>
  </p:clrMapOvr>
</p:sld>
</file>

<file path=ppt/theme/theme1.xml><?xml version="1.0" encoding="utf-8"?>
<a:theme xmlns:a="http://schemas.openxmlformats.org/drawingml/2006/main" name="E.Campagna - Il futuro dei refrigeranti nel prossimo decennio- 18 EUconfRAC V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zione standard1" id="{E329E992-C272-43AE-88A0-21EB878B3A21}" vid="{1EC8BB1C-8156-4F0A-8452-214F5F30D964}"/>
    </a:ext>
  </a:extLst>
</a:theme>
</file>

<file path=docProps/app.xml><?xml version="1.0" encoding="utf-8"?>
<Properties xmlns="http://schemas.openxmlformats.org/officeDocument/2006/extended-properties" xmlns:vt="http://schemas.openxmlformats.org/officeDocument/2006/docPropsVTypes">
  <Template>E.Campagna - Il futuro dei refrigeranti nel prossimo decennio- 18 EUconfRAC V2</Template>
  <TotalTime>199</TotalTime>
  <Words>869</Words>
  <Application>Microsoft Office PowerPoint</Application>
  <PresentationFormat>Personalizzato</PresentationFormat>
  <Paragraphs>50</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E.Campagna - Il futuro dei refrigeranti nel prossimo decennio- 18 EUconfRAC V2</vt:lpstr>
      <vt:lpstr>Il futuro dei Refrigeranti nel prossimo decennio  Ing. Ennio Campagna Rivoira Refrigerant Gases  Politecnico di Milano, 6-7 Giugno 2019</vt:lpstr>
      <vt:lpstr>Premessa</vt:lpstr>
      <vt:lpstr>Strategie di riduzione del Riscaldamento Globale</vt:lpstr>
      <vt:lpstr>Recupero / Rigenerazione dei gas refrigeranti </vt:lpstr>
      <vt:lpstr>Importazioni Illegali</vt:lpstr>
      <vt:lpstr>Priorità di sostituzione dei refrigeranti  In ordine cronologico di intervento:</vt:lpstr>
      <vt:lpstr>Azione prioritaria ed urgente: sostituzione del R404A</vt:lpstr>
      <vt:lpstr>I Refrigeranti Alternativi a base di HFO: R448A e R449A</vt:lpstr>
      <vt:lpstr>Come potrebbe modificarsi il mercato dei gas refrigeranti nel prossimo decennio?</vt:lpstr>
      <vt:lpstr>Stima andamento mercato italiano refrigeranti fino al 2030</vt:lpstr>
      <vt:lpstr>Stima ripartizione mercato italiano refrigeranti nel 2030</vt:lpstr>
      <vt:lpstr>News</vt:lpstr>
    </vt:vector>
  </TitlesOfParts>
  <Company>Rivoira S.p.A.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futuro dei Refrigeranti nel prossimo decennio  Ing. Ennio Campagna Rivoira Refrigerant Gases</dc:title>
  <dc:creator>Administrator;Campagna, Ennio</dc:creator>
  <cp:lastModifiedBy>Administrator</cp:lastModifiedBy>
  <cp:revision>21</cp:revision>
  <dcterms:created xsi:type="dcterms:W3CDTF">2019-06-03T12:57:49Z</dcterms:created>
  <dcterms:modified xsi:type="dcterms:W3CDTF">2019-06-03T16:17:14Z</dcterms:modified>
</cp:coreProperties>
</file>